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74"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5"/>
    <p:restoredTop sz="94658"/>
  </p:normalViewPr>
  <p:slideViewPr>
    <p:cSldViewPr snapToGrid="0">
      <p:cViewPr varScale="1">
        <p:scale>
          <a:sx n="104" d="100"/>
          <a:sy n="104" d="100"/>
        </p:scale>
        <p:origin x="232" y="5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3.xml"/><Relationship Id="rId7" Type="http://schemas.openxmlformats.org/officeDocument/2006/relationships/hyperlink" Target="https://learn.microsoft.com/en-us/security/engineering/threat-modeling" TargetMode="Externa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hyperlink" Target="https://csrc.nist.gov/publications/detail/sp/800-53/rev-5/final" TargetMode="External"/><Relationship Id="rId5" Type="http://schemas.openxmlformats.org/officeDocument/2006/relationships/hyperlink" Target="https://www.microsoftpressstore.com/store/security-development-lifecycle-9780735622142" TargetMode="External"/><Relationship Id="rId4" Type="http://schemas.openxmlformats.org/officeDocument/2006/relationships/hyperlink" Target="https://csrc.nist.gov/publications/detail/sp/800-94/fina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err="1"/>
              <a:t>Jaël</a:t>
            </a:r>
            <a:r>
              <a:rPr lang="en-US" sz="1850" i="1" dirty="0"/>
              <a:t> Andre</a:t>
            </a: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5" name="Audio 54">
            <a:extLst>
              <a:ext uri="{FF2B5EF4-FFF2-40B4-BE49-F238E27FC236}">
                <a16:creationId xmlns:a16="http://schemas.microsoft.com/office/drawing/2014/main" id="{A17804B0-7DF4-A60A-FDE6-92F9A3AA11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592"/>
    </mc:Choice>
    <mc:Fallback>
      <p:transition spd="slow" advTm="38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4538-5BDF-8992-0EF3-B10B9A7AF7B6}"/>
              </a:ext>
            </a:extLst>
          </p:cNvPr>
          <p:cNvSpPr>
            <a:spLocks noGrp="1"/>
          </p:cNvSpPr>
          <p:nvPr>
            <p:ph type="title"/>
          </p:nvPr>
        </p:nvSpPr>
        <p:spPr>
          <a:xfrm>
            <a:off x="1158949" y="1435395"/>
            <a:ext cx="10347251" cy="622006"/>
          </a:xfrm>
        </p:spPr>
        <p:txBody>
          <a:bodyPr>
            <a:normAutofit fontScale="90000"/>
          </a:bodyPr>
          <a:lstStyle/>
          <a:p>
            <a:r>
              <a:rPr lang="en-US" dirty="0"/>
              <a:t>What happens with maximum expected input length?</a:t>
            </a:r>
          </a:p>
        </p:txBody>
      </p:sp>
      <p:sp>
        <p:nvSpPr>
          <p:cNvPr id="3" name="Text Placeholder 2">
            <a:extLst>
              <a:ext uri="{FF2B5EF4-FFF2-40B4-BE49-F238E27FC236}">
                <a16:creationId xmlns:a16="http://schemas.microsoft.com/office/drawing/2014/main" id="{09C942D3-5EEE-1317-5EBE-199B23E56477}"/>
              </a:ext>
            </a:extLst>
          </p:cNvPr>
          <p:cNvSpPr>
            <a:spLocks noGrp="1"/>
          </p:cNvSpPr>
          <p:nvPr>
            <p:ph type="body" idx="1"/>
          </p:nvPr>
        </p:nvSpPr>
        <p:spPr>
          <a:xfrm>
            <a:off x="0" y="2296632"/>
            <a:ext cx="12078586" cy="4561367"/>
          </a:xfrm>
        </p:spPr>
        <p:txBody>
          <a:bodyPr/>
          <a:lstStyle/>
          <a:p>
            <a:r>
              <a:rPr lang="en-US" sz="1200" b="1" dirty="0">
                <a:latin typeface="Times New Roman" panose="02020603050405020304" pitchFamily="18" charset="0"/>
                <a:cs typeface="Times New Roman" panose="02020603050405020304" pitchFamily="18" charset="0"/>
              </a:rPr>
              <a:t>Test Type: </a:t>
            </a:r>
            <a:r>
              <a:rPr lang="en-US" sz="1200" dirty="0">
                <a:latin typeface="Times New Roman" panose="02020603050405020304" pitchFamily="18" charset="0"/>
                <a:cs typeface="Times New Roman" panose="02020603050405020304" pitchFamily="18" charset="0"/>
              </a:rPr>
              <a:t>Positive</a:t>
            </a:r>
          </a:p>
          <a:p>
            <a:r>
              <a:rPr lang="en-US" sz="1200" b="1" dirty="0">
                <a:latin typeface="Times New Roman" panose="02020603050405020304" pitchFamily="18" charset="0"/>
                <a:cs typeface="Times New Roman" panose="02020603050405020304" pitchFamily="18" charset="0"/>
              </a:rPr>
              <a:t>Test Description: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Tests how the function behaves when given input that exactly matches the buffer limit.</a:t>
            </a:r>
          </a:p>
          <a:p>
            <a:r>
              <a:rPr lang="en-US" sz="1200" b="1" dirty="0">
                <a:latin typeface="Times New Roman" panose="02020603050405020304" pitchFamily="18" charset="0"/>
                <a:cs typeface="Times New Roman" panose="02020603050405020304" pitchFamily="18" charset="0"/>
              </a:rPr>
              <a:t>Input Used:</a:t>
            </a:r>
            <a:br>
              <a:rPr lang="en-US" sz="1200" dirty="0">
                <a:latin typeface="Times New Roman" panose="02020603050405020304" pitchFamily="18" charset="0"/>
                <a:cs typeface="Times New Roman" panose="02020603050405020304" pitchFamily="18" charset="0"/>
              </a:rPr>
            </a:br>
            <a:r>
              <a:rPr lang="en-US" sz="1200" dirty="0">
                <a:latin typeface="Courier New" panose="02070309020205020404" pitchFamily="49" charset="0"/>
                <a:cs typeface="Courier New" panose="02070309020205020404" pitchFamily="49" charset="0"/>
              </a:rPr>
              <a:t>"AAAAAAAAAAAAAAAAAAA" </a:t>
            </a:r>
            <a:r>
              <a:rPr lang="en-US" sz="1200" dirty="0">
                <a:latin typeface="Times New Roman" panose="02020603050405020304" pitchFamily="18" charset="0"/>
                <a:cs typeface="Times New Roman" panose="02020603050405020304" pitchFamily="18" charset="0"/>
              </a:rPr>
              <a:t>(19 characters)</a:t>
            </a:r>
          </a:p>
          <a:p>
            <a:r>
              <a:rPr lang="en-US" sz="1200" b="1" dirty="0">
                <a:latin typeface="Times New Roman" panose="02020603050405020304" pitchFamily="18" charset="0"/>
                <a:cs typeface="Times New Roman" panose="02020603050405020304" pitchFamily="18" charset="0"/>
              </a:rPr>
              <a:t>Expected Result: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Input is accepted and handled without overflow.</a:t>
            </a:r>
          </a:p>
          <a:p>
            <a:r>
              <a:rPr lang="en-US" sz="1200" b="1" dirty="0">
                <a:latin typeface="Times New Roman" panose="02020603050405020304" pitchFamily="18" charset="0"/>
                <a:cs typeface="Times New Roman" panose="02020603050405020304" pitchFamily="18" charset="0"/>
              </a:rPr>
              <a:t>Actual Result: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Application processed input successfully.</a:t>
            </a:r>
          </a:p>
          <a:p>
            <a:r>
              <a:rPr lang="en-US" sz="1200" b="1" dirty="0">
                <a:latin typeface="Times New Roman" panose="02020603050405020304" pitchFamily="18" charset="0"/>
                <a:cs typeface="Times New Roman" panose="02020603050405020304" pitchFamily="18" charset="0"/>
              </a:rPr>
              <a:t>Conclusion: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Buffer boundary respected; safe under defined constraints.</a:t>
            </a:r>
          </a:p>
          <a:p>
            <a:r>
              <a:rPr lang="en-US" sz="1200" b="1" dirty="0">
                <a:latin typeface="Times New Roman" panose="02020603050405020304" pitchFamily="18" charset="0"/>
                <a:cs typeface="Times New Roman" panose="02020603050405020304" pitchFamily="18" charset="0"/>
              </a:rPr>
              <a:t>Code Snippet:</a:t>
            </a:r>
            <a:endParaRPr lang="en-US" sz="1200" dirty="0">
              <a:latin typeface="Times New Roman" panose="02020603050405020304" pitchFamily="18" charset="0"/>
              <a:cs typeface="Times New Roman" panose="02020603050405020304" pitchFamily="18" charset="0"/>
            </a:endParaRPr>
          </a:p>
          <a:p>
            <a:pPr marL="114300" indent="0">
              <a:buNone/>
            </a:pPr>
            <a:endParaRPr lang="en-US" sz="1200" dirty="0">
              <a:latin typeface="Times New Roman" panose="02020603050405020304" pitchFamily="18" charset="0"/>
              <a:cs typeface="Times New Roman" panose="02020603050405020304" pitchFamily="18" charset="0"/>
            </a:endParaRPr>
          </a:p>
          <a:p>
            <a:pPr marL="114300" indent="0">
              <a:buNone/>
            </a:pPr>
            <a:endParaRPr lang="en-US" dirty="0"/>
          </a:p>
        </p:txBody>
      </p:sp>
      <p:sp>
        <p:nvSpPr>
          <p:cNvPr id="4" name="TextBox 3">
            <a:extLst>
              <a:ext uri="{FF2B5EF4-FFF2-40B4-BE49-F238E27FC236}">
                <a16:creationId xmlns:a16="http://schemas.microsoft.com/office/drawing/2014/main" id="{8953D073-1766-8FB6-7859-4D9C73B4F67B}"/>
              </a:ext>
            </a:extLst>
          </p:cNvPr>
          <p:cNvSpPr txBox="1"/>
          <p:nvPr/>
        </p:nvSpPr>
        <p:spPr>
          <a:xfrm>
            <a:off x="554617" y="5422605"/>
            <a:ext cx="6155102" cy="954107"/>
          </a:xfrm>
          <a:prstGeom prst="rect">
            <a:avLst/>
          </a:prstGeom>
          <a:solidFill>
            <a:schemeClr val="bg1">
              <a:lumMod val="75000"/>
            </a:schemeClr>
          </a:solidFill>
          <a:ln w="38100">
            <a:solidFill>
              <a:schemeClr val="bg1"/>
            </a:solidFill>
            <a:extLst>
              <a:ext uri="{C807C97D-BFC1-408E-A445-0C87EB9F89A2}">
                <ask:lineSketchStyleProps xmlns:ask="http://schemas.microsoft.com/office/drawing/2018/sketchyshapes" sd="1219033472">
                  <a:custGeom>
                    <a:avLst/>
                    <a:gdLst>
                      <a:gd name="connsiteX0" fmla="*/ 0 w 5772042"/>
                      <a:gd name="connsiteY0" fmla="*/ 0 h 738664"/>
                      <a:gd name="connsiteX1" fmla="*/ 5772042 w 5772042"/>
                      <a:gd name="connsiteY1" fmla="*/ 0 h 738664"/>
                      <a:gd name="connsiteX2" fmla="*/ 5772042 w 5772042"/>
                      <a:gd name="connsiteY2" fmla="*/ 738664 h 738664"/>
                      <a:gd name="connsiteX3" fmla="*/ 0 w 5772042"/>
                      <a:gd name="connsiteY3" fmla="*/ 738664 h 738664"/>
                      <a:gd name="connsiteX4" fmla="*/ 0 w 5772042"/>
                      <a:gd name="connsiteY4" fmla="*/ 0 h 73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042" h="738664" fill="none" extrusionOk="0">
                        <a:moveTo>
                          <a:pt x="0" y="0"/>
                        </a:moveTo>
                        <a:cubicBezTo>
                          <a:pt x="2580181" y="-49533"/>
                          <a:pt x="5190202" y="-14809"/>
                          <a:pt x="5772042" y="0"/>
                        </a:cubicBezTo>
                        <a:cubicBezTo>
                          <a:pt x="5728344" y="330288"/>
                          <a:pt x="5711580" y="639094"/>
                          <a:pt x="5772042" y="738664"/>
                        </a:cubicBezTo>
                        <a:cubicBezTo>
                          <a:pt x="3738709" y="690433"/>
                          <a:pt x="2716722" y="823119"/>
                          <a:pt x="0" y="738664"/>
                        </a:cubicBezTo>
                        <a:cubicBezTo>
                          <a:pt x="-44876" y="516532"/>
                          <a:pt x="-39280" y="144200"/>
                          <a:pt x="0" y="0"/>
                        </a:cubicBezTo>
                        <a:close/>
                      </a:path>
                      <a:path w="5772042" h="738664" stroke="0" extrusionOk="0">
                        <a:moveTo>
                          <a:pt x="0" y="0"/>
                        </a:moveTo>
                        <a:cubicBezTo>
                          <a:pt x="1188090" y="118645"/>
                          <a:pt x="4111816" y="116012"/>
                          <a:pt x="5772042" y="0"/>
                        </a:cubicBezTo>
                        <a:cubicBezTo>
                          <a:pt x="5782478" y="361308"/>
                          <a:pt x="5736742" y="443197"/>
                          <a:pt x="5772042" y="738664"/>
                        </a:cubicBezTo>
                        <a:cubicBezTo>
                          <a:pt x="3439194" y="873264"/>
                          <a:pt x="1887766" y="581468"/>
                          <a:pt x="0" y="738664"/>
                        </a:cubicBezTo>
                        <a:cubicBezTo>
                          <a:pt x="-13428" y="654006"/>
                          <a:pt x="48967" y="271149"/>
                          <a:pt x="0" y="0"/>
                        </a:cubicBezTo>
                        <a:close/>
                      </a:path>
                    </a:pathLst>
                  </a:custGeom>
                  <ask:type>
                    <ask:lineSketchNone/>
                  </ask:type>
                </ask:lineSketchStyleProps>
              </a:ext>
            </a:extLst>
          </a:ln>
        </p:spPr>
        <p:txBody>
          <a:bodyPr wrap="square" rtlCol="0">
            <a:spAutoFit/>
          </a:bodyPr>
          <a:lstStyle/>
          <a:p>
            <a:pPr marL="114300" indent="0">
              <a:buNone/>
            </a:pPr>
            <a:r>
              <a:rPr lang="en-US" sz="1400" dirty="0">
                <a:solidFill>
                  <a:schemeClr val="tx1"/>
                </a:solidFill>
                <a:latin typeface="Courier New" panose="02070309020205020404" pitchFamily="49" charset="0"/>
                <a:cs typeface="Courier New" panose="02070309020205020404" pitchFamily="49" charset="0"/>
              </a:rPr>
              <a:t>char buffer[20];</a:t>
            </a:r>
          </a:p>
          <a:p>
            <a:pPr marL="114300" indent="0">
              <a:buNone/>
            </a:pPr>
            <a:r>
              <a:rPr lang="en-US" sz="1400" dirty="0" err="1">
                <a:solidFill>
                  <a:schemeClr val="tx1"/>
                </a:solidFill>
                <a:latin typeface="Courier New" panose="02070309020205020404" pitchFamily="49" charset="0"/>
                <a:cs typeface="Courier New" panose="02070309020205020404" pitchFamily="49" charset="0"/>
              </a:rPr>
              <a:t>strncpy</a:t>
            </a:r>
            <a:r>
              <a:rPr lang="en-US" sz="1400" dirty="0">
                <a:solidFill>
                  <a:schemeClr val="tx1"/>
                </a:solidFill>
                <a:latin typeface="Courier New" panose="02070309020205020404" pitchFamily="49" charset="0"/>
                <a:cs typeface="Courier New" panose="02070309020205020404" pitchFamily="49" charset="0"/>
              </a:rPr>
              <a:t>(buffer, "AAAAAAAAAAAAAAAAAAA", </a:t>
            </a:r>
            <a:r>
              <a:rPr lang="en-US" sz="1400" dirty="0" err="1">
                <a:solidFill>
                  <a:schemeClr val="tx1"/>
                </a:solidFill>
                <a:latin typeface="Courier New" panose="02070309020205020404" pitchFamily="49" charset="0"/>
                <a:cs typeface="Courier New" panose="02070309020205020404" pitchFamily="49" charset="0"/>
              </a:rPr>
              <a:t>sizeof</a:t>
            </a:r>
            <a:r>
              <a:rPr lang="en-US" sz="1400" dirty="0">
                <a:solidFill>
                  <a:schemeClr val="tx1"/>
                </a:solidFill>
                <a:latin typeface="Courier New" panose="02070309020205020404" pitchFamily="49" charset="0"/>
                <a:cs typeface="Courier New" panose="02070309020205020404" pitchFamily="49" charset="0"/>
              </a:rPr>
              <a:t>(buffer) - 1);</a:t>
            </a:r>
          </a:p>
          <a:p>
            <a:pPr marL="114300" indent="0">
              <a:buNone/>
            </a:pPr>
            <a:r>
              <a:rPr lang="en-US" sz="1400" dirty="0">
                <a:solidFill>
                  <a:schemeClr val="tx1"/>
                </a:solidFill>
                <a:latin typeface="Courier New" panose="02070309020205020404" pitchFamily="49" charset="0"/>
                <a:cs typeface="Courier New" panose="02070309020205020404" pitchFamily="49" charset="0"/>
              </a:rPr>
              <a:t>buffer[19] = '\0';</a:t>
            </a:r>
          </a:p>
        </p:txBody>
      </p:sp>
      <p:pic>
        <p:nvPicPr>
          <p:cNvPr id="7" name="Audio 6">
            <a:extLst>
              <a:ext uri="{FF2B5EF4-FFF2-40B4-BE49-F238E27FC236}">
                <a16:creationId xmlns:a16="http://schemas.microsoft.com/office/drawing/2014/main" id="{482989F8-7BE6-87ED-5B60-D0EB36D6E6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928257"/>
      </p:ext>
    </p:extLst>
  </p:cSld>
  <p:clrMapOvr>
    <a:masterClrMapping/>
  </p:clrMapOvr>
  <mc:AlternateContent xmlns:mc="http://schemas.openxmlformats.org/markup-compatibility/2006">
    <mc:Choice xmlns:p14="http://schemas.microsoft.com/office/powerpoint/2010/main" Requires="p14">
      <p:transition spd="slow" p14:dur="2000" advTm="28805"/>
    </mc:Choice>
    <mc:Fallback>
      <p:transition spd="slow" advTm="28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5A37A-FEE1-4E82-1702-D4852D06869D}"/>
              </a:ext>
            </a:extLst>
          </p:cNvPr>
          <p:cNvSpPr>
            <a:spLocks noGrp="1"/>
          </p:cNvSpPr>
          <p:nvPr>
            <p:ph type="title"/>
          </p:nvPr>
        </p:nvSpPr>
        <p:spPr>
          <a:xfrm>
            <a:off x="138222" y="1329068"/>
            <a:ext cx="12053777" cy="1446029"/>
          </a:xfrm>
        </p:spPr>
        <p:txBody>
          <a:bodyPr>
            <a:normAutofit/>
          </a:bodyPr>
          <a:lstStyle/>
          <a:p>
            <a:r>
              <a:rPr lang="en-US" dirty="0"/>
              <a:t>Does the app crash with excessive input?</a:t>
            </a:r>
            <a:br>
              <a:rPr lang="en-US" b="1" dirty="0"/>
            </a:br>
            <a:endParaRPr lang="en-US" dirty="0"/>
          </a:p>
        </p:txBody>
      </p:sp>
      <p:sp>
        <p:nvSpPr>
          <p:cNvPr id="3" name="Text Placeholder 2">
            <a:extLst>
              <a:ext uri="{FF2B5EF4-FFF2-40B4-BE49-F238E27FC236}">
                <a16:creationId xmlns:a16="http://schemas.microsoft.com/office/drawing/2014/main" id="{4DEFF209-F784-A8D1-8D5D-419AEAD234EC}"/>
              </a:ext>
            </a:extLst>
          </p:cNvPr>
          <p:cNvSpPr>
            <a:spLocks noGrp="1"/>
          </p:cNvSpPr>
          <p:nvPr>
            <p:ph type="body" idx="1"/>
          </p:nvPr>
        </p:nvSpPr>
        <p:spPr>
          <a:xfrm>
            <a:off x="0" y="2194560"/>
            <a:ext cx="12192000" cy="4663440"/>
          </a:xfrm>
        </p:spPr>
        <p:txBody>
          <a:bodyPr/>
          <a:lstStyle/>
          <a:p>
            <a:r>
              <a:rPr lang="en-US" sz="1200" b="1" dirty="0">
                <a:latin typeface="Times New Roman" panose="02020603050405020304" pitchFamily="18" charset="0"/>
                <a:cs typeface="Times New Roman" panose="02020603050405020304" pitchFamily="18" charset="0"/>
              </a:rPr>
              <a:t>Test Type: </a:t>
            </a:r>
            <a:r>
              <a:rPr lang="en-US" sz="1200" dirty="0">
                <a:latin typeface="Times New Roman" panose="02020603050405020304" pitchFamily="18" charset="0"/>
                <a:cs typeface="Times New Roman" panose="02020603050405020304" pitchFamily="18" charset="0"/>
              </a:rPr>
              <a:t>Negative</a:t>
            </a:r>
          </a:p>
          <a:p>
            <a:r>
              <a:rPr lang="en-US" sz="1200" b="1" dirty="0">
                <a:latin typeface="Times New Roman" panose="02020603050405020304" pitchFamily="18" charset="0"/>
                <a:cs typeface="Times New Roman" panose="02020603050405020304" pitchFamily="18" charset="0"/>
              </a:rPr>
              <a:t>Test Description: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Tests for crash or failure when buffer is overwhelmed by oversized input.</a:t>
            </a:r>
          </a:p>
          <a:p>
            <a:r>
              <a:rPr lang="en-US" sz="1200" b="1" dirty="0">
                <a:latin typeface="Times New Roman" panose="02020603050405020304" pitchFamily="18" charset="0"/>
                <a:cs typeface="Times New Roman" panose="02020603050405020304" pitchFamily="18" charset="0"/>
              </a:rPr>
              <a:t>Input Used:</a:t>
            </a:r>
            <a:br>
              <a:rPr lang="en-US" sz="1200" dirty="0">
                <a:latin typeface="Times New Roman" panose="02020603050405020304" pitchFamily="18" charset="0"/>
                <a:cs typeface="Times New Roman" panose="02020603050405020304" pitchFamily="18" charset="0"/>
              </a:rPr>
            </a:br>
            <a:r>
              <a:rPr lang="en-US" sz="1200" dirty="0">
                <a:latin typeface="Courier New" panose="02070309020205020404" pitchFamily="49" charset="0"/>
                <a:cs typeface="Courier New" panose="02070309020205020404" pitchFamily="49" charset="0"/>
              </a:rPr>
              <a:t>"A" * 50 </a:t>
            </a:r>
            <a:r>
              <a:rPr lang="en-US" sz="1200" dirty="0">
                <a:latin typeface="Times New Roman" panose="02020603050405020304" pitchFamily="18" charset="0"/>
                <a:cs typeface="Times New Roman" panose="02020603050405020304" pitchFamily="18" charset="0"/>
              </a:rPr>
              <a:t>(50 characters)</a:t>
            </a:r>
          </a:p>
          <a:p>
            <a:r>
              <a:rPr lang="en-US" sz="1200" b="1" dirty="0">
                <a:latin typeface="Times New Roman" panose="02020603050405020304" pitchFamily="18" charset="0"/>
                <a:cs typeface="Times New Roman" panose="02020603050405020304" pitchFamily="18" charset="0"/>
              </a:rPr>
              <a:t>Expected Result: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Input should be rejected or truncated.</a:t>
            </a:r>
          </a:p>
          <a:p>
            <a:r>
              <a:rPr lang="en-US" sz="1200" b="1" dirty="0">
                <a:latin typeface="Times New Roman" panose="02020603050405020304" pitchFamily="18" charset="0"/>
                <a:cs typeface="Times New Roman" panose="02020603050405020304" pitchFamily="18" charset="0"/>
              </a:rPr>
              <a:t>Actual Result: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 Program crashed or behaved unpredictably.</a:t>
            </a:r>
          </a:p>
          <a:p>
            <a:r>
              <a:rPr lang="en-US" sz="1200" b="1" dirty="0">
                <a:latin typeface="Times New Roman" panose="02020603050405020304" pitchFamily="18" charset="0"/>
                <a:cs typeface="Times New Roman" panose="02020603050405020304" pitchFamily="18" charset="0"/>
              </a:rPr>
              <a:t>Conclusion: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Overflow vulnerability present due to lack of input size check.</a:t>
            </a:r>
          </a:p>
          <a:p>
            <a:r>
              <a:rPr lang="en-US" sz="1200" b="1" dirty="0">
                <a:latin typeface="Times New Roman" panose="02020603050405020304" pitchFamily="18" charset="0"/>
                <a:cs typeface="Times New Roman" panose="02020603050405020304" pitchFamily="18" charset="0"/>
              </a:rPr>
              <a:t>Code Snippet:</a:t>
            </a:r>
            <a:endParaRPr lang="en-US" sz="1200" dirty="0">
              <a:latin typeface="Times New Roman" panose="02020603050405020304" pitchFamily="18" charset="0"/>
              <a:cs typeface="Times New Roman" panose="02020603050405020304" pitchFamily="18" charset="0"/>
            </a:endParaRPr>
          </a:p>
          <a:p>
            <a:pPr marL="114300" indent="0">
              <a:buNone/>
            </a:pPr>
            <a:endParaRPr lang="en-US" dirty="0"/>
          </a:p>
        </p:txBody>
      </p:sp>
      <p:sp>
        <p:nvSpPr>
          <p:cNvPr id="4" name="TextBox 3">
            <a:extLst>
              <a:ext uri="{FF2B5EF4-FFF2-40B4-BE49-F238E27FC236}">
                <a16:creationId xmlns:a16="http://schemas.microsoft.com/office/drawing/2014/main" id="{B353E590-49B4-83F6-22F1-B2D02D94878A}"/>
              </a:ext>
            </a:extLst>
          </p:cNvPr>
          <p:cNvSpPr txBox="1"/>
          <p:nvPr/>
        </p:nvSpPr>
        <p:spPr>
          <a:xfrm>
            <a:off x="566973" y="5310769"/>
            <a:ext cx="6155102" cy="738664"/>
          </a:xfrm>
          <a:prstGeom prst="rect">
            <a:avLst/>
          </a:prstGeom>
          <a:solidFill>
            <a:schemeClr val="bg1">
              <a:lumMod val="75000"/>
            </a:schemeClr>
          </a:solidFill>
          <a:ln w="38100">
            <a:solidFill>
              <a:schemeClr val="bg1"/>
            </a:solidFill>
            <a:extLst>
              <a:ext uri="{C807C97D-BFC1-408E-A445-0C87EB9F89A2}">
                <ask:lineSketchStyleProps xmlns:ask="http://schemas.microsoft.com/office/drawing/2018/sketchyshapes" sd="1219033472">
                  <a:custGeom>
                    <a:avLst/>
                    <a:gdLst>
                      <a:gd name="connsiteX0" fmla="*/ 0 w 5772042"/>
                      <a:gd name="connsiteY0" fmla="*/ 0 h 738664"/>
                      <a:gd name="connsiteX1" fmla="*/ 5772042 w 5772042"/>
                      <a:gd name="connsiteY1" fmla="*/ 0 h 738664"/>
                      <a:gd name="connsiteX2" fmla="*/ 5772042 w 5772042"/>
                      <a:gd name="connsiteY2" fmla="*/ 738664 h 738664"/>
                      <a:gd name="connsiteX3" fmla="*/ 0 w 5772042"/>
                      <a:gd name="connsiteY3" fmla="*/ 738664 h 738664"/>
                      <a:gd name="connsiteX4" fmla="*/ 0 w 5772042"/>
                      <a:gd name="connsiteY4" fmla="*/ 0 h 73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042" h="738664" fill="none" extrusionOk="0">
                        <a:moveTo>
                          <a:pt x="0" y="0"/>
                        </a:moveTo>
                        <a:cubicBezTo>
                          <a:pt x="2580181" y="-49533"/>
                          <a:pt x="5190202" y="-14809"/>
                          <a:pt x="5772042" y="0"/>
                        </a:cubicBezTo>
                        <a:cubicBezTo>
                          <a:pt x="5728344" y="330288"/>
                          <a:pt x="5711580" y="639094"/>
                          <a:pt x="5772042" y="738664"/>
                        </a:cubicBezTo>
                        <a:cubicBezTo>
                          <a:pt x="3738709" y="690433"/>
                          <a:pt x="2716722" y="823119"/>
                          <a:pt x="0" y="738664"/>
                        </a:cubicBezTo>
                        <a:cubicBezTo>
                          <a:pt x="-44876" y="516532"/>
                          <a:pt x="-39280" y="144200"/>
                          <a:pt x="0" y="0"/>
                        </a:cubicBezTo>
                        <a:close/>
                      </a:path>
                      <a:path w="5772042" h="738664" stroke="0" extrusionOk="0">
                        <a:moveTo>
                          <a:pt x="0" y="0"/>
                        </a:moveTo>
                        <a:cubicBezTo>
                          <a:pt x="1188090" y="118645"/>
                          <a:pt x="4111816" y="116012"/>
                          <a:pt x="5772042" y="0"/>
                        </a:cubicBezTo>
                        <a:cubicBezTo>
                          <a:pt x="5782478" y="361308"/>
                          <a:pt x="5736742" y="443197"/>
                          <a:pt x="5772042" y="738664"/>
                        </a:cubicBezTo>
                        <a:cubicBezTo>
                          <a:pt x="3439194" y="873264"/>
                          <a:pt x="1887766" y="581468"/>
                          <a:pt x="0" y="738664"/>
                        </a:cubicBezTo>
                        <a:cubicBezTo>
                          <a:pt x="-13428" y="654006"/>
                          <a:pt x="48967" y="271149"/>
                          <a:pt x="0" y="0"/>
                        </a:cubicBezTo>
                        <a:close/>
                      </a:path>
                    </a:pathLst>
                  </a:custGeom>
                  <ask:type>
                    <ask:lineSketchNone/>
                  </ask:type>
                </ask:lineSketchStyleProps>
              </a:ext>
            </a:extLst>
          </a:ln>
        </p:spPr>
        <p:txBody>
          <a:bodyPr wrap="square" rtlCol="0">
            <a:spAutoFit/>
          </a:bodyPr>
          <a:lstStyle/>
          <a:p>
            <a:pPr marL="114300" indent="0">
              <a:buNone/>
            </a:pPr>
            <a:r>
              <a:rPr lang="en-US" sz="1400" dirty="0">
                <a:solidFill>
                  <a:schemeClr val="tx1"/>
                </a:solidFill>
                <a:latin typeface="Courier New" panose="02070309020205020404" pitchFamily="49" charset="0"/>
                <a:cs typeface="Courier New" panose="02070309020205020404" pitchFamily="49" charset="0"/>
              </a:rPr>
              <a:t>char buffer[20];</a:t>
            </a:r>
          </a:p>
          <a:p>
            <a:pPr marL="114300" indent="0">
              <a:buNone/>
            </a:pPr>
            <a:r>
              <a:rPr lang="en-US" sz="1400" dirty="0" err="1">
                <a:solidFill>
                  <a:schemeClr val="tx1"/>
                </a:solidFill>
                <a:latin typeface="Courier New" panose="02070309020205020404" pitchFamily="49" charset="0"/>
                <a:cs typeface="Courier New" panose="02070309020205020404" pitchFamily="49" charset="0"/>
              </a:rPr>
              <a:t>strcpy</a:t>
            </a:r>
            <a:r>
              <a:rPr lang="en-US" sz="1400" dirty="0">
                <a:solidFill>
                  <a:schemeClr val="tx1"/>
                </a:solidFill>
                <a:latin typeface="Courier New" panose="02070309020205020404" pitchFamily="49" charset="0"/>
                <a:cs typeface="Courier New" panose="02070309020205020404" pitchFamily="49" charset="0"/>
              </a:rPr>
              <a:t>(buffer, "AAAAAAAAAAAAAAAAAAAAAAAAAAAAAAAAAAAAAAAAAAAAAAAAAA");</a:t>
            </a:r>
          </a:p>
        </p:txBody>
      </p:sp>
      <p:pic>
        <p:nvPicPr>
          <p:cNvPr id="7" name="Audio 6">
            <a:extLst>
              <a:ext uri="{FF2B5EF4-FFF2-40B4-BE49-F238E27FC236}">
                <a16:creationId xmlns:a16="http://schemas.microsoft.com/office/drawing/2014/main" id="{10382EC2-608B-D553-2086-772731FFC8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9248720"/>
      </p:ext>
    </p:extLst>
  </p:cSld>
  <p:clrMapOvr>
    <a:masterClrMapping/>
  </p:clrMapOvr>
  <mc:AlternateContent xmlns:mc="http://schemas.openxmlformats.org/markup-compatibility/2006">
    <mc:Choice xmlns:p14="http://schemas.microsoft.com/office/powerpoint/2010/main" Requires="p14">
      <p:transition spd="slow" p14:dur="2000" advTm="30942"/>
    </mc:Choice>
    <mc:Fallback>
      <p:transition spd="slow" advTm="30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8327-9BD8-A3B8-22A1-812C1A569C65}"/>
              </a:ext>
            </a:extLst>
          </p:cNvPr>
          <p:cNvSpPr>
            <a:spLocks noGrp="1"/>
          </p:cNvSpPr>
          <p:nvPr>
            <p:ph type="title"/>
          </p:nvPr>
        </p:nvSpPr>
        <p:spPr>
          <a:xfrm>
            <a:off x="3581400" y="901532"/>
            <a:ext cx="8610600" cy="1293028"/>
          </a:xfrm>
        </p:spPr>
        <p:txBody>
          <a:bodyPr/>
          <a:lstStyle/>
          <a:p>
            <a:r>
              <a:rPr lang="en-US" dirty="0"/>
              <a:t>Can input cause data overwrite in memory?</a:t>
            </a:r>
          </a:p>
        </p:txBody>
      </p:sp>
      <p:sp>
        <p:nvSpPr>
          <p:cNvPr id="3" name="Text Placeholder 2">
            <a:extLst>
              <a:ext uri="{FF2B5EF4-FFF2-40B4-BE49-F238E27FC236}">
                <a16:creationId xmlns:a16="http://schemas.microsoft.com/office/drawing/2014/main" id="{937CC576-BF43-4BBD-55AF-9E5141554043}"/>
              </a:ext>
            </a:extLst>
          </p:cNvPr>
          <p:cNvSpPr>
            <a:spLocks noGrp="1"/>
          </p:cNvSpPr>
          <p:nvPr>
            <p:ph type="body" idx="1"/>
          </p:nvPr>
        </p:nvSpPr>
        <p:spPr>
          <a:xfrm>
            <a:off x="1" y="2194560"/>
            <a:ext cx="12099850" cy="4589012"/>
          </a:xfrm>
        </p:spPr>
        <p:txBody>
          <a:bodyPr/>
          <a:lstStyle/>
          <a:p>
            <a:r>
              <a:rPr lang="en-US" sz="1200" b="1" dirty="0">
                <a:latin typeface="Times New Roman" panose="02020603050405020304" pitchFamily="18" charset="0"/>
                <a:cs typeface="Times New Roman" panose="02020603050405020304" pitchFamily="18" charset="0"/>
              </a:rPr>
              <a:t>Test Type: </a:t>
            </a:r>
            <a:r>
              <a:rPr lang="en-US" sz="1200" dirty="0">
                <a:latin typeface="Times New Roman" panose="02020603050405020304" pitchFamily="18" charset="0"/>
                <a:cs typeface="Times New Roman" panose="02020603050405020304" pitchFamily="18" charset="0"/>
              </a:rPr>
              <a:t>Negative</a:t>
            </a:r>
          </a:p>
          <a:p>
            <a:r>
              <a:rPr lang="en-US" sz="1200" b="1" dirty="0">
                <a:latin typeface="Times New Roman" panose="02020603050405020304" pitchFamily="18" charset="0"/>
                <a:cs typeface="Times New Roman" panose="02020603050405020304" pitchFamily="18" charset="0"/>
              </a:rPr>
              <a:t>Test Description: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Uses a pattern-based input to test whether overflow affects adjacent variables.</a:t>
            </a:r>
          </a:p>
          <a:p>
            <a:r>
              <a:rPr lang="en-US" sz="1200" b="1" dirty="0">
                <a:latin typeface="Times New Roman" panose="02020603050405020304" pitchFamily="18" charset="0"/>
                <a:cs typeface="Times New Roman" panose="02020603050405020304" pitchFamily="18" charset="0"/>
              </a:rPr>
              <a:t>Input Used:</a:t>
            </a:r>
            <a:br>
              <a:rPr lang="en-US" sz="1200" dirty="0">
                <a:latin typeface="Times New Roman" panose="02020603050405020304" pitchFamily="18" charset="0"/>
                <a:cs typeface="Times New Roman" panose="02020603050405020304" pitchFamily="18" charset="0"/>
              </a:rPr>
            </a:br>
            <a:r>
              <a:rPr lang="en-US" sz="1200" dirty="0">
                <a:latin typeface="Courier New" panose="02070309020205020404" pitchFamily="49" charset="0"/>
                <a:cs typeface="Courier New" panose="02070309020205020404" pitchFamily="49" charset="0"/>
              </a:rPr>
              <a:t>"A" * 20 + "B" * 10</a:t>
            </a:r>
            <a:r>
              <a:rPr lang="en-US" sz="1200" dirty="0">
                <a:latin typeface="Times New Roman" panose="02020603050405020304" pitchFamily="18" charset="0"/>
                <a:cs typeface="Times New Roman" panose="02020603050405020304" pitchFamily="18" charset="0"/>
              </a:rPr>
              <a:t> (30 characters)</a:t>
            </a:r>
          </a:p>
          <a:p>
            <a:r>
              <a:rPr lang="en-US" sz="1200" b="1" dirty="0">
                <a:latin typeface="Times New Roman" panose="02020603050405020304" pitchFamily="18" charset="0"/>
                <a:cs typeface="Times New Roman" panose="02020603050405020304" pitchFamily="18" charset="0"/>
              </a:rPr>
              <a:t>Expected Result: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Only buffer contents should change; other memory should remain unaffected.</a:t>
            </a:r>
          </a:p>
          <a:p>
            <a:r>
              <a:rPr lang="en-US" sz="1200" b="1" dirty="0">
                <a:latin typeface="Times New Roman" panose="02020603050405020304" pitchFamily="18" charset="0"/>
                <a:cs typeface="Times New Roman" panose="02020603050405020304" pitchFamily="18" charset="0"/>
              </a:rPr>
              <a:t>Actual Result: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Memory beyond the buffer was altered.</a:t>
            </a:r>
          </a:p>
          <a:p>
            <a:r>
              <a:rPr lang="en-US" sz="1200" b="1" dirty="0">
                <a:latin typeface="Times New Roman" panose="02020603050405020304" pitchFamily="18" charset="0"/>
                <a:cs typeface="Times New Roman" panose="02020603050405020304" pitchFamily="18" charset="0"/>
              </a:rPr>
              <a:t>Conclusion: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Adjacent memory corrupted, confirming unsafe memory handling.</a:t>
            </a:r>
          </a:p>
          <a:p>
            <a:r>
              <a:rPr lang="en-US" sz="1200" b="1" dirty="0">
                <a:latin typeface="Times New Roman" panose="02020603050405020304" pitchFamily="18" charset="0"/>
                <a:cs typeface="Times New Roman" panose="02020603050405020304" pitchFamily="18" charset="0"/>
              </a:rPr>
              <a:t>Code Snippet:</a:t>
            </a:r>
          </a:p>
          <a:p>
            <a:pPr marL="114300" indent="0">
              <a:buNone/>
            </a:pPr>
            <a:endParaRPr lang="en-US" sz="1200" b="1"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dirty="0"/>
          </a:p>
        </p:txBody>
      </p:sp>
      <p:sp>
        <p:nvSpPr>
          <p:cNvPr id="8" name="TextBox 7">
            <a:extLst>
              <a:ext uri="{FF2B5EF4-FFF2-40B4-BE49-F238E27FC236}">
                <a16:creationId xmlns:a16="http://schemas.microsoft.com/office/drawing/2014/main" id="{FFA490AE-A8F5-D655-36E4-F9E03E509D12}"/>
              </a:ext>
            </a:extLst>
          </p:cNvPr>
          <p:cNvSpPr txBox="1"/>
          <p:nvPr/>
        </p:nvSpPr>
        <p:spPr>
          <a:xfrm>
            <a:off x="559454" y="5238457"/>
            <a:ext cx="6043892" cy="1436021"/>
          </a:xfrm>
          <a:prstGeom prst="rect">
            <a:avLst/>
          </a:prstGeom>
          <a:solidFill>
            <a:schemeClr val="bg1">
              <a:lumMod val="75000"/>
            </a:schemeClr>
          </a:solidFill>
          <a:ln w="38100">
            <a:solidFill>
              <a:schemeClr val="bg1"/>
            </a:solidFill>
            <a:extLst>
              <a:ext uri="{C807C97D-BFC1-408E-A445-0C87EB9F89A2}">
                <ask:lineSketchStyleProps xmlns:ask="http://schemas.microsoft.com/office/drawing/2018/sketchyshapes" sd="1219033472">
                  <a:custGeom>
                    <a:avLst/>
                    <a:gdLst>
                      <a:gd name="connsiteX0" fmla="*/ 0 w 5772042"/>
                      <a:gd name="connsiteY0" fmla="*/ 0 h 738664"/>
                      <a:gd name="connsiteX1" fmla="*/ 5772042 w 5772042"/>
                      <a:gd name="connsiteY1" fmla="*/ 0 h 738664"/>
                      <a:gd name="connsiteX2" fmla="*/ 5772042 w 5772042"/>
                      <a:gd name="connsiteY2" fmla="*/ 738664 h 738664"/>
                      <a:gd name="connsiteX3" fmla="*/ 0 w 5772042"/>
                      <a:gd name="connsiteY3" fmla="*/ 738664 h 738664"/>
                      <a:gd name="connsiteX4" fmla="*/ 0 w 5772042"/>
                      <a:gd name="connsiteY4" fmla="*/ 0 h 73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042" h="738664" fill="none" extrusionOk="0">
                        <a:moveTo>
                          <a:pt x="0" y="0"/>
                        </a:moveTo>
                        <a:cubicBezTo>
                          <a:pt x="2580181" y="-49533"/>
                          <a:pt x="5190202" y="-14809"/>
                          <a:pt x="5772042" y="0"/>
                        </a:cubicBezTo>
                        <a:cubicBezTo>
                          <a:pt x="5728344" y="330288"/>
                          <a:pt x="5711580" y="639094"/>
                          <a:pt x="5772042" y="738664"/>
                        </a:cubicBezTo>
                        <a:cubicBezTo>
                          <a:pt x="3738709" y="690433"/>
                          <a:pt x="2716722" y="823119"/>
                          <a:pt x="0" y="738664"/>
                        </a:cubicBezTo>
                        <a:cubicBezTo>
                          <a:pt x="-44876" y="516532"/>
                          <a:pt x="-39280" y="144200"/>
                          <a:pt x="0" y="0"/>
                        </a:cubicBezTo>
                        <a:close/>
                      </a:path>
                      <a:path w="5772042" h="738664" stroke="0" extrusionOk="0">
                        <a:moveTo>
                          <a:pt x="0" y="0"/>
                        </a:moveTo>
                        <a:cubicBezTo>
                          <a:pt x="1188090" y="118645"/>
                          <a:pt x="4111816" y="116012"/>
                          <a:pt x="5772042" y="0"/>
                        </a:cubicBezTo>
                        <a:cubicBezTo>
                          <a:pt x="5782478" y="361308"/>
                          <a:pt x="5736742" y="443197"/>
                          <a:pt x="5772042" y="738664"/>
                        </a:cubicBezTo>
                        <a:cubicBezTo>
                          <a:pt x="3439194" y="873264"/>
                          <a:pt x="1887766" y="581468"/>
                          <a:pt x="0" y="738664"/>
                        </a:cubicBezTo>
                        <a:cubicBezTo>
                          <a:pt x="-13428" y="654006"/>
                          <a:pt x="48967" y="271149"/>
                          <a:pt x="0" y="0"/>
                        </a:cubicBezTo>
                        <a:close/>
                      </a:path>
                    </a:pathLst>
                  </a:custGeom>
                  <ask:type>
                    <ask:lineSketchNone/>
                  </ask:type>
                </ask:lineSketchStyleProps>
              </a:ext>
            </a:extLst>
          </a:ln>
        </p:spPr>
        <p:txBody>
          <a:bodyPr wrap="square" rtlCol="0">
            <a:spAutoFit/>
          </a:bodyPr>
          <a:lstStyle/>
          <a:p>
            <a:pPr marL="114300" indent="0">
              <a:buNone/>
            </a:pPr>
            <a:r>
              <a:rPr lang="en-US" sz="1400" dirty="0">
                <a:solidFill>
                  <a:schemeClr val="tx1"/>
                </a:solidFill>
                <a:latin typeface="Courier New" panose="02070309020205020404" pitchFamily="49" charset="0"/>
                <a:cs typeface="Courier New" panose="02070309020205020404" pitchFamily="49" charset="0"/>
              </a:rPr>
              <a:t>char buffer[20];</a:t>
            </a:r>
          </a:p>
          <a:p>
            <a:pPr marL="114300" indent="0">
              <a:buNone/>
            </a:pPr>
            <a:r>
              <a:rPr lang="en-US" sz="1400" dirty="0">
                <a:solidFill>
                  <a:schemeClr val="tx1"/>
                </a:solidFill>
                <a:latin typeface="Courier New" panose="02070309020205020404" pitchFamily="49" charset="0"/>
                <a:cs typeface="Courier New" panose="02070309020205020404" pitchFamily="49" charset="0"/>
              </a:rPr>
              <a:t>int </a:t>
            </a:r>
            <a:r>
              <a:rPr lang="en-US" sz="1400" dirty="0" err="1">
                <a:solidFill>
                  <a:schemeClr val="tx1"/>
                </a:solidFill>
                <a:latin typeface="Courier New" panose="02070309020205020404" pitchFamily="49" charset="0"/>
                <a:cs typeface="Courier New" panose="02070309020205020404" pitchFamily="49" charset="0"/>
              </a:rPr>
              <a:t>safeZone</a:t>
            </a:r>
            <a:r>
              <a:rPr lang="en-US" sz="1400" dirty="0">
                <a:solidFill>
                  <a:schemeClr val="tx1"/>
                </a:solidFill>
                <a:latin typeface="Courier New" panose="02070309020205020404" pitchFamily="49" charset="0"/>
                <a:cs typeface="Courier New" panose="02070309020205020404" pitchFamily="49" charset="0"/>
              </a:rPr>
              <a:t> = 12345;</a:t>
            </a:r>
          </a:p>
          <a:p>
            <a:pPr marL="114300" indent="0">
              <a:buNone/>
            </a:pPr>
            <a:endParaRPr lang="en-US" sz="1400" dirty="0">
              <a:solidFill>
                <a:schemeClr val="tx1"/>
              </a:solidFill>
              <a:latin typeface="Courier New" panose="02070309020205020404" pitchFamily="49" charset="0"/>
              <a:cs typeface="Courier New" panose="02070309020205020404" pitchFamily="49" charset="0"/>
            </a:endParaRPr>
          </a:p>
          <a:p>
            <a:pPr marL="114300" indent="0">
              <a:buNone/>
            </a:pPr>
            <a:r>
              <a:rPr lang="en-US" sz="1400" dirty="0" err="1">
                <a:solidFill>
                  <a:schemeClr val="tx1"/>
                </a:solidFill>
                <a:latin typeface="Courier New" panose="02070309020205020404" pitchFamily="49" charset="0"/>
                <a:cs typeface="Courier New" panose="02070309020205020404" pitchFamily="49" charset="0"/>
              </a:rPr>
              <a:t>strcpy</a:t>
            </a:r>
            <a:r>
              <a:rPr lang="en-US" sz="1400" dirty="0">
                <a:solidFill>
                  <a:schemeClr val="tx1"/>
                </a:solidFill>
                <a:latin typeface="Courier New" panose="02070309020205020404" pitchFamily="49" charset="0"/>
                <a:cs typeface="Courier New" panose="02070309020205020404" pitchFamily="49" charset="0"/>
              </a:rPr>
              <a:t>(buffer, "AAAAAAAAAAAAAAAAAAAABBBBBBBBBB");</a:t>
            </a:r>
          </a:p>
          <a:p>
            <a:pPr marL="114300" indent="0">
              <a:buNone/>
            </a:pPr>
            <a:endParaRPr lang="en-US" sz="1400" dirty="0">
              <a:solidFill>
                <a:schemeClr val="tx1"/>
              </a:solidFill>
              <a:latin typeface="Courier New" panose="02070309020205020404" pitchFamily="49" charset="0"/>
              <a:cs typeface="Courier New" panose="02070309020205020404" pitchFamily="49" charset="0"/>
            </a:endParaRPr>
          </a:p>
          <a:p>
            <a:pPr marL="114300" indent="0">
              <a:buNone/>
            </a:pPr>
            <a:r>
              <a:rPr lang="en-US" sz="1400" dirty="0">
                <a:solidFill>
                  <a:schemeClr val="tx1"/>
                </a:solidFill>
                <a:latin typeface="Courier New" panose="02070309020205020404" pitchFamily="49" charset="0"/>
                <a:cs typeface="Courier New" panose="02070309020205020404" pitchFamily="49" charset="0"/>
              </a:rPr>
              <a:t>std::</a:t>
            </a:r>
            <a:r>
              <a:rPr lang="en-US" sz="1400" dirty="0" err="1">
                <a:solidFill>
                  <a:schemeClr val="tx1"/>
                </a:solidFill>
                <a:latin typeface="Courier New" panose="02070309020205020404" pitchFamily="49" charset="0"/>
                <a:cs typeface="Courier New" panose="02070309020205020404" pitchFamily="49" charset="0"/>
              </a:rPr>
              <a:t>cout</a:t>
            </a:r>
            <a:r>
              <a:rPr lang="en-US" sz="1400" dirty="0">
                <a:solidFill>
                  <a:schemeClr val="tx1"/>
                </a:solidFill>
                <a:latin typeface="Courier New" panose="02070309020205020404" pitchFamily="49" charset="0"/>
                <a:cs typeface="Courier New" panose="02070309020205020404" pitchFamily="49" charset="0"/>
              </a:rPr>
              <a:t> &lt;&lt; </a:t>
            </a:r>
            <a:r>
              <a:rPr lang="en-US" sz="1400" dirty="0" err="1">
                <a:solidFill>
                  <a:schemeClr val="tx1"/>
                </a:solidFill>
                <a:latin typeface="Courier New" panose="02070309020205020404" pitchFamily="49" charset="0"/>
                <a:cs typeface="Courier New" panose="02070309020205020404" pitchFamily="49" charset="0"/>
              </a:rPr>
              <a:t>safeZone</a:t>
            </a:r>
            <a:r>
              <a:rPr lang="en-US" sz="1400" dirty="0">
                <a:solidFill>
                  <a:schemeClr val="tx1"/>
                </a:solidFill>
                <a:latin typeface="Courier New" panose="02070309020205020404" pitchFamily="49" charset="0"/>
                <a:cs typeface="Courier New" panose="02070309020205020404" pitchFamily="49" charset="0"/>
              </a:rPr>
              <a:t> &lt;&lt; std::</a:t>
            </a:r>
            <a:r>
              <a:rPr lang="en-US" sz="1400" dirty="0" err="1">
                <a:solidFill>
                  <a:schemeClr val="tx1"/>
                </a:solidFill>
                <a:latin typeface="Courier New" panose="02070309020205020404" pitchFamily="49" charset="0"/>
                <a:cs typeface="Courier New" panose="02070309020205020404" pitchFamily="49" charset="0"/>
              </a:rPr>
              <a:t>endl</a:t>
            </a:r>
            <a:r>
              <a:rPr lang="en-US" sz="1400" dirty="0">
                <a:solidFill>
                  <a:schemeClr val="tx1"/>
                </a:solidFill>
                <a:latin typeface="Courier New" panose="02070309020205020404" pitchFamily="49" charset="0"/>
                <a:cs typeface="Courier New" panose="02070309020205020404" pitchFamily="49" charset="0"/>
              </a:rPr>
              <a:t>;</a:t>
            </a:r>
          </a:p>
        </p:txBody>
      </p:sp>
      <p:pic>
        <p:nvPicPr>
          <p:cNvPr id="11" name="Audio 10">
            <a:extLst>
              <a:ext uri="{FF2B5EF4-FFF2-40B4-BE49-F238E27FC236}">
                <a16:creationId xmlns:a16="http://schemas.microsoft.com/office/drawing/2014/main" id="{81E83A54-B70F-8BC6-2C54-CE75B372DC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7213640"/>
      </p:ext>
    </p:extLst>
  </p:cSld>
  <p:clrMapOvr>
    <a:masterClrMapping/>
  </p:clrMapOvr>
  <mc:AlternateContent xmlns:mc="http://schemas.openxmlformats.org/markup-compatibility/2006">
    <mc:Choice xmlns:p14="http://schemas.microsoft.com/office/powerpoint/2010/main" Requires="p14">
      <p:transition spd="slow" p14:dur="2000" advTm="31024"/>
    </mc:Choice>
    <mc:Fallback>
      <p:transition spd="slow" advTm="3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1" name="Audio 10">
            <a:extLst>
              <a:ext uri="{FF2B5EF4-FFF2-40B4-BE49-F238E27FC236}">
                <a16:creationId xmlns:a16="http://schemas.microsoft.com/office/drawing/2014/main" id="{2770A14E-464D-2F4B-C244-0B939E00733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655"/>
    </mc:Choice>
    <mc:Fallback>
      <p:transition spd="slow" advTm="37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0" y="2194560"/>
            <a:ext cx="12192000" cy="4663440"/>
          </a:xfrm>
          <a:prstGeom prst="rect">
            <a:avLst/>
          </a:prstGeom>
          <a:noFill/>
          <a:ln>
            <a:noFill/>
          </a:ln>
        </p:spPr>
        <p:txBody>
          <a:bodyPr spcFirstLastPara="1" wrap="square" lIns="91425" tIns="45700" rIns="91425" bIns="45700" anchor="t" anchorCtr="0">
            <a:normAutofit/>
          </a:bodyPr>
          <a:lstStyle/>
          <a:p>
            <a:pPr marL="114300" indent="0">
              <a:spcAft>
                <a:spcPts val="150"/>
              </a:spcAft>
              <a:buNone/>
            </a:pPr>
            <a:r>
              <a:rPr lang="en-US" sz="1200" b="1" dirty="0">
                <a:effectLst/>
                <a:latin typeface="Times New Roman" panose="02020603050405020304" pitchFamily="18" charset="0"/>
                <a:cs typeface="Times New Roman" panose="02020603050405020304" pitchFamily="18" charset="0"/>
              </a:rPr>
              <a:t>What is the </a:t>
            </a:r>
            <a:r>
              <a:rPr lang="en-US" sz="1200" b="1" dirty="0" err="1">
                <a:effectLst/>
                <a:latin typeface="Times New Roman" panose="02020603050405020304" pitchFamily="18" charset="0"/>
                <a:cs typeface="Times New Roman" panose="02020603050405020304" pitchFamily="18" charset="0"/>
              </a:rPr>
              <a:t>DevSecOps</a:t>
            </a:r>
            <a:r>
              <a:rPr lang="en-US" sz="1200" b="1" dirty="0">
                <a:effectLst/>
                <a:latin typeface="Times New Roman" panose="02020603050405020304" pitchFamily="18" charset="0"/>
                <a:cs typeface="Times New Roman" panose="02020603050405020304" pitchFamily="18" charset="0"/>
              </a:rPr>
              <a:t> Pipeline?</a:t>
            </a:r>
            <a:endParaRPr lang="en-US" sz="1200" dirty="0">
              <a:effectLst/>
              <a:latin typeface="Times New Roman" panose="02020603050405020304" pitchFamily="18" charset="0"/>
              <a:cs typeface="Times New Roman" panose="02020603050405020304" pitchFamily="18" charset="0"/>
            </a:endParaRPr>
          </a:p>
          <a:p>
            <a:r>
              <a:rPr lang="en-US" sz="1200" dirty="0" err="1">
                <a:effectLst/>
                <a:latin typeface="Times New Roman" panose="02020603050405020304" pitchFamily="18" charset="0"/>
                <a:cs typeface="Times New Roman" panose="02020603050405020304" pitchFamily="18" charset="0"/>
              </a:rPr>
              <a:t>DevSecOps</a:t>
            </a:r>
            <a:r>
              <a:rPr lang="en-US" sz="1200" dirty="0">
                <a:effectLst/>
                <a:latin typeface="Times New Roman" panose="02020603050405020304" pitchFamily="18" charset="0"/>
                <a:cs typeface="Times New Roman" panose="02020603050405020304" pitchFamily="18" charset="0"/>
              </a:rPr>
              <a:t> integrates security into every phase of the software development lifecycle—from planning and coding to deployment and monitoring. It ensures that security isn’t an afterthought, but a continuous, automated, and collaborative part of the pipeline.</a:t>
            </a:r>
            <a:endParaRPr lang="en-US" sz="1600" dirty="0">
              <a:effectLst/>
              <a:latin typeface="Times New Roman" panose="02020603050405020304" pitchFamily="18" charset="0"/>
              <a:cs typeface="Times New Roman" panose="02020603050405020304" pitchFamily="18" charset="0"/>
            </a:endParaRPr>
          </a:p>
          <a:p>
            <a:pPr marL="114300" indent="0">
              <a:buNone/>
            </a:pPr>
            <a:r>
              <a:rPr lang="en-US" sz="1400" b="1" dirty="0">
                <a:effectLst/>
                <a:latin typeface="Times New Roman" panose="02020603050405020304" pitchFamily="18" charset="0"/>
                <a:cs typeface="Times New Roman" panose="02020603050405020304" pitchFamily="18" charset="0"/>
              </a:rPr>
              <a:t>Where and How Tools Are Used:</a:t>
            </a:r>
            <a:endParaRPr lang="en-US" sz="1400" dirty="0">
              <a:effectLst/>
              <a:latin typeface="Times New Roman" panose="02020603050405020304" pitchFamily="18" charset="0"/>
              <a:cs typeface="Times New Roman" panose="02020603050405020304" pitchFamily="18" charset="0"/>
            </a:endParaRPr>
          </a:p>
          <a:p>
            <a:pPr marL="114300" indent="0">
              <a:buNone/>
            </a:pPr>
            <a:endParaRPr lang="en-US" sz="1200" dirty="0">
              <a:effectLst/>
              <a:latin typeface="Times New Roman" panose="02020603050405020304" pitchFamily="18" charset="0"/>
              <a:cs typeface="Times New Roman" panose="02020603050405020304" pitchFamily="18" charset="0"/>
            </a:endParaRPr>
          </a:p>
        </p:txBody>
      </p:sp>
      <p:pic>
        <p:nvPicPr>
          <p:cNvPr id="211" name="Google Shape;211;p10" descr="Green Pace logo"/>
          <p:cNvPicPr preferRelativeResize="0"/>
          <p:nvPr/>
        </p:nvPicPr>
        <p:blipFill>
          <a:blip r:embed="rId6">
            <a:alphaModFix/>
          </a:blip>
          <a:stretch>
            <a:fillRect/>
          </a:stretch>
        </p:blipFill>
        <p:spPr>
          <a:xfrm>
            <a:off x="11353544" y="5708776"/>
            <a:ext cx="886601" cy="1149225"/>
          </a:xfrm>
          <a:prstGeom prst="rect">
            <a:avLst/>
          </a:prstGeom>
          <a:noFill/>
          <a:ln>
            <a:noFill/>
          </a:ln>
        </p:spPr>
      </p:pic>
      <p:graphicFrame>
        <p:nvGraphicFramePr>
          <p:cNvPr id="2" name="Table 1">
            <a:extLst>
              <a:ext uri="{FF2B5EF4-FFF2-40B4-BE49-F238E27FC236}">
                <a16:creationId xmlns:a16="http://schemas.microsoft.com/office/drawing/2014/main" id="{F5EAEE92-B972-AAC7-3734-D7F2F229BEDD}"/>
              </a:ext>
            </a:extLst>
          </p:cNvPr>
          <p:cNvGraphicFramePr>
            <a:graphicFrameLocks noGrp="1"/>
          </p:cNvGraphicFramePr>
          <p:nvPr>
            <p:extLst>
              <p:ext uri="{D42A27DB-BD31-4B8C-83A1-F6EECF244321}">
                <p14:modId xmlns:p14="http://schemas.microsoft.com/office/powerpoint/2010/main" val="2039038881"/>
              </p:ext>
            </p:extLst>
          </p:nvPr>
        </p:nvGraphicFramePr>
        <p:xfrm>
          <a:off x="144437" y="3341339"/>
          <a:ext cx="11209107" cy="3516662"/>
        </p:xfrm>
        <a:graphic>
          <a:graphicData uri="http://schemas.openxmlformats.org/drawingml/2006/table">
            <a:tbl>
              <a:tblPr/>
              <a:tblGrid>
                <a:gridCol w="3736369">
                  <a:extLst>
                    <a:ext uri="{9D8B030D-6E8A-4147-A177-3AD203B41FA5}">
                      <a16:colId xmlns:a16="http://schemas.microsoft.com/office/drawing/2014/main" val="3261096627"/>
                    </a:ext>
                  </a:extLst>
                </a:gridCol>
                <a:gridCol w="3736369">
                  <a:extLst>
                    <a:ext uri="{9D8B030D-6E8A-4147-A177-3AD203B41FA5}">
                      <a16:colId xmlns:a16="http://schemas.microsoft.com/office/drawing/2014/main" val="1776721873"/>
                    </a:ext>
                  </a:extLst>
                </a:gridCol>
                <a:gridCol w="3736369">
                  <a:extLst>
                    <a:ext uri="{9D8B030D-6E8A-4147-A177-3AD203B41FA5}">
                      <a16:colId xmlns:a16="http://schemas.microsoft.com/office/drawing/2014/main" val="686600376"/>
                    </a:ext>
                  </a:extLst>
                </a:gridCol>
              </a:tblGrid>
              <a:tr h="328127">
                <a:tc>
                  <a:txBody>
                    <a:bodyPr/>
                    <a:lstStyle/>
                    <a:p>
                      <a:pPr algn="ctr"/>
                      <a:r>
                        <a:rPr lang="en-US" b="1" dirty="0">
                          <a:solidFill>
                            <a:schemeClr val="bg1"/>
                          </a:solidFill>
                          <a:effectLst/>
                          <a:latin typeface="Times New Roman" panose="02020603050405020304" pitchFamily="18" charset="0"/>
                          <a:cs typeface="Times New Roman" panose="02020603050405020304" pitchFamily="18" charset="0"/>
                        </a:rPr>
                        <a:t>Pipeline Stage</a:t>
                      </a:r>
                      <a:endParaRPr lang="en-US" dirty="0">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r>
                        <a:rPr lang="en-US" b="1" dirty="0">
                          <a:solidFill>
                            <a:schemeClr val="bg1"/>
                          </a:solidFill>
                          <a:effectLst/>
                          <a:latin typeface="Times New Roman" panose="02020603050405020304" pitchFamily="18" charset="0"/>
                          <a:cs typeface="Times New Roman" panose="02020603050405020304" pitchFamily="18" charset="0"/>
                        </a:rPr>
                        <a:t>         External Tools</a:t>
                      </a:r>
                      <a:endParaRPr lang="en-US" dirty="0">
                        <a:solidFill>
                          <a:schemeClr val="bg1"/>
                        </a:solidFill>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r>
                        <a:rPr lang="en-US" b="1" dirty="0">
                          <a:solidFill>
                            <a:schemeClr val="bg1"/>
                          </a:solidFill>
                          <a:effectLst/>
                          <a:latin typeface="Times New Roman" panose="02020603050405020304" pitchFamily="18" charset="0"/>
                          <a:cs typeface="Times New Roman" panose="02020603050405020304" pitchFamily="18" charset="0"/>
                        </a:rPr>
                        <a:t>How They’re Used</a:t>
                      </a:r>
                      <a:endParaRPr lang="en-US" dirty="0">
                        <a:solidFill>
                          <a:schemeClr val="bg1"/>
                        </a:solidFill>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29951244"/>
                  </a:ext>
                </a:extLst>
              </a:tr>
              <a:tr h="455505">
                <a:tc>
                  <a:txBody>
                    <a:bodyPr/>
                    <a:lstStyle/>
                    <a:p>
                      <a:r>
                        <a:rPr lang="en-US" b="1" dirty="0">
                          <a:solidFill>
                            <a:schemeClr val="bg1"/>
                          </a:solidFill>
                          <a:effectLst/>
                          <a:latin typeface="Times New Roman" panose="02020603050405020304" pitchFamily="18" charset="0"/>
                          <a:cs typeface="Times New Roman" panose="02020603050405020304" pitchFamily="18" charset="0"/>
                        </a:rPr>
                        <a:t>Plan</a:t>
                      </a:r>
                      <a:endParaRPr lang="en-US" dirty="0">
                        <a:solidFill>
                          <a:schemeClr val="bg1"/>
                        </a:solidFill>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Jira, Confluence</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Track security requirements and document secure design decisions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3653722581"/>
                  </a:ext>
                </a:extLst>
              </a:tr>
              <a:tr h="455505">
                <a:tc>
                  <a:txBody>
                    <a:bodyPr/>
                    <a:lstStyle/>
                    <a:p>
                      <a:r>
                        <a:rPr lang="en-US" b="1" dirty="0">
                          <a:solidFill>
                            <a:schemeClr val="bg1"/>
                          </a:solidFill>
                          <a:effectLst/>
                          <a:latin typeface="Times New Roman" panose="02020603050405020304" pitchFamily="18" charset="0"/>
                          <a:cs typeface="Times New Roman" panose="02020603050405020304" pitchFamily="18" charset="0"/>
                        </a:rPr>
                        <a:t>Develop</a:t>
                      </a:r>
                      <a:endParaRPr lang="en-US" dirty="0">
                        <a:solidFill>
                          <a:schemeClr val="bg1"/>
                        </a:solidFill>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Git, GitHub, GitLab</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Source control systems that trigger security checks through pre-commit hooks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3634506708"/>
                  </a:ext>
                </a:extLst>
              </a:tr>
              <a:tr h="455505">
                <a:tc>
                  <a:txBody>
                    <a:bodyPr/>
                    <a:lstStyle/>
                    <a:p>
                      <a:r>
                        <a:rPr lang="en-US" b="1" dirty="0">
                          <a:solidFill>
                            <a:schemeClr val="bg1"/>
                          </a:solidFill>
                          <a:effectLst/>
                          <a:latin typeface="Times New Roman" panose="02020603050405020304" pitchFamily="18" charset="0"/>
                          <a:cs typeface="Times New Roman" panose="02020603050405020304" pitchFamily="18" charset="0"/>
                        </a:rPr>
                        <a:t>Build</a:t>
                      </a:r>
                      <a:endParaRPr lang="en-US" dirty="0">
                        <a:solidFill>
                          <a:schemeClr val="bg1"/>
                        </a:solidFill>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Jenkins, GitHub Actions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Automate builds and run static analysis tools during CI pipelines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166529901"/>
                  </a:ext>
                </a:extLst>
              </a:tr>
              <a:tr h="455505">
                <a:tc>
                  <a:txBody>
                    <a:bodyPr/>
                    <a:lstStyle/>
                    <a:p>
                      <a:r>
                        <a:rPr lang="en-US" b="1">
                          <a:solidFill>
                            <a:schemeClr val="bg1"/>
                          </a:solidFill>
                          <a:effectLst/>
                          <a:latin typeface="Times New Roman" panose="02020603050405020304" pitchFamily="18" charset="0"/>
                          <a:cs typeface="Times New Roman" panose="02020603050405020304" pitchFamily="18" charset="0"/>
                        </a:rPr>
                        <a:t>Test</a:t>
                      </a:r>
                      <a:endParaRPr lang="en-US">
                        <a:solidFill>
                          <a:schemeClr val="bg1"/>
                        </a:solidFill>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SonarQube, </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Perform static code analysis and vulnerability scanning on code before deployment</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942087184"/>
                  </a:ext>
                </a:extLst>
              </a:tr>
              <a:tr h="455505">
                <a:tc>
                  <a:txBody>
                    <a:bodyPr/>
                    <a:lstStyle/>
                    <a:p>
                      <a:r>
                        <a:rPr lang="en-US" b="1" dirty="0">
                          <a:solidFill>
                            <a:schemeClr val="bg1"/>
                          </a:solidFill>
                          <a:effectLst/>
                          <a:latin typeface="Times New Roman" panose="02020603050405020304" pitchFamily="18" charset="0"/>
                          <a:cs typeface="Times New Roman" panose="02020603050405020304" pitchFamily="18" charset="0"/>
                        </a:rPr>
                        <a:t>Release</a:t>
                      </a:r>
                      <a:endParaRPr lang="en-US" dirty="0">
                        <a:solidFill>
                          <a:schemeClr val="bg1"/>
                        </a:solidFill>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Docker, Helm</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Secure packaging and containerization; validate integrity and permissions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169804622"/>
                  </a:ext>
                </a:extLst>
              </a:tr>
              <a:tr h="455505">
                <a:tc>
                  <a:txBody>
                    <a:bodyPr/>
                    <a:lstStyle/>
                    <a:p>
                      <a:r>
                        <a:rPr lang="en-US" b="1">
                          <a:solidFill>
                            <a:schemeClr val="bg1"/>
                          </a:solidFill>
                          <a:effectLst/>
                          <a:latin typeface="Times New Roman" panose="02020603050405020304" pitchFamily="18" charset="0"/>
                          <a:cs typeface="Times New Roman" panose="02020603050405020304" pitchFamily="18" charset="0"/>
                        </a:rPr>
                        <a:t>Deploy</a:t>
                      </a:r>
                      <a:endParaRPr lang="en-US">
                        <a:solidFill>
                          <a:schemeClr val="bg1"/>
                        </a:solidFill>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Kubernetes, Terraform</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Use infrastructure-as-code with security validation and least-privilege access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4122003838"/>
                  </a:ext>
                </a:extLst>
              </a:tr>
              <a:tr h="455505">
                <a:tc>
                  <a:txBody>
                    <a:bodyPr/>
                    <a:lstStyle/>
                    <a:p>
                      <a:r>
                        <a:rPr lang="en-US" b="1" dirty="0">
                          <a:solidFill>
                            <a:schemeClr val="bg1"/>
                          </a:solidFill>
                          <a:effectLst/>
                          <a:latin typeface="Times New Roman" panose="02020603050405020304" pitchFamily="18" charset="0"/>
                          <a:cs typeface="Times New Roman" panose="02020603050405020304" pitchFamily="18" charset="0"/>
                        </a:rPr>
                        <a:t>Monitor</a:t>
                      </a:r>
                      <a:endParaRPr lang="en-US" dirty="0">
                        <a:solidFill>
                          <a:schemeClr val="bg1"/>
                        </a:solidFill>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Splunk, ELK Stack, AWS CloudWatch</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Monitor logs, detect anomalies, and respond to incidents in real-time</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3313059555"/>
                  </a:ext>
                </a:extLst>
              </a:tr>
            </a:tbl>
          </a:graphicData>
        </a:graphic>
      </p:graphicFrame>
      <p:pic>
        <p:nvPicPr>
          <p:cNvPr id="15" name="Audio 14">
            <a:extLst>
              <a:ext uri="{FF2B5EF4-FFF2-40B4-BE49-F238E27FC236}">
                <a16:creationId xmlns:a16="http://schemas.microsoft.com/office/drawing/2014/main" id="{567A3918-35D1-3184-0946-CA199D9F44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838"/>
    </mc:Choice>
    <mc:Fallback>
      <p:transition spd="slow" advTm="89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0" y="2194559"/>
            <a:ext cx="6019800" cy="4586385"/>
          </a:xfrm>
          <a:prstGeom prst="rect">
            <a:avLst/>
          </a:prstGeom>
          <a:noFill/>
          <a:ln>
            <a:noFill/>
          </a:ln>
        </p:spPr>
        <p:txBody>
          <a:bodyPr spcFirstLastPara="1" wrap="square" lIns="91425" tIns="45700" rIns="91425" bIns="45700" anchor="t" anchorCtr="0">
            <a:normAutofit fontScale="92500" lnSpcReduction="10000"/>
          </a:bodyPr>
          <a:lstStyle/>
          <a:p>
            <a:pPr marL="114300" indent="0">
              <a:buNone/>
            </a:pPr>
            <a:r>
              <a:rPr lang="en-US" sz="1300" b="1" dirty="0">
                <a:latin typeface="Times New Roman" panose="02020603050405020304" pitchFamily="18" charset="0"/>
                <a:cs typeface="Times New Roman" panose="02020603050405020304" pitchFamily="18" charset="0"/>
              </a:rPr>
              <a:t>Problems Identified:</a:t>
            </a:r>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Inconsistent use of secure coding standards</a:t>
            </a: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Lack of input validation and output sanitization</a:t>
            </a: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Delayed security testing in the pipeline</a:t>
            </a: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Limited awareness of secure data handling in memory</a:t>
            </a:r>
          </a:p>
          <a:p>
            <a:pPr marL="114300" indent="0">
              <a:buNone/>
            </a:pPr>
            <a:endParaRPr lang="en-US" sz="1300" b="1" dirty="0">
              <a:latin typeface="Times New Roman" panose="02020603050405020304" pitchFamily="18" charset="0"/>
              <a:cs typeface="Times New Roman" panose="02020603050405020304" pitchFamily="18" charset="0"/>
            </a:endParaRPr>
          </a:p>
          <a:p>
            <a:pPr marL="114300" indent="0">
              <a:buNone/>
            </a:pPr>
            <a:r>
              <a:rPr lang="en-US" sz="1300" b="1" dirty="0">
                <a:latin typeface="Times New Roman" panose="02020603050405020304" pitchFamily="18" charset="0"/>
                <a:cs typeface="Times New Roman" panose="02020603050405020304" pitchFamily="18" charset="0"/>
              </a:rPr>
              <a:t>Solutions Implemented:</a:t>
            </a:r>
            <a:endParaRPr lang="en-US" sz="13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Enforced 10 secure coding standards</a:t>
            </a: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Applied Triple-A framework for access control and logging</a:t>
            </a: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Integrated </a:t>
            </a:r>
            <a:r>
              <a:rPr lang="en-US" sz="1300" dirty="0" err="1">
                <a:latin typeface="Times New Roman" panose="02020603050405020304" pitchFamily="18" charset="0"/>
                <a:cs typeface="Times New Roman" panose="02020603050405020304" pitchFamily="18" charset="0"/>
              </a:rPr>
              <a:t>DevSecOps</a:t>
            </a:r>
            <a:r>
              <a:rPr lang="en-US" sz="1300" dirty="0">
                <a:latin typeface="Times New Roman" panose="02020603050405020304" pitchFamily="18" charset="0"/>
                <a:cs typeface="Times New Roman" panose="02020603050405020304" pitchFamily="18" charset="0"/>
              </a:rPr>
              <a:t> tools for continuous security testing</a:t>
            </a: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Defined clear encryption policies (in flight, at rest, in use)</a:t>
            </a:r>
          </a:p>
          <a:p>
            <a:pPr marL="114300" indent="0">
              <a:buNone/>
            </a:pPr>
            <a:endParaRPr lang="en-US" sz="1300" b="1" dirty="0">
              <a:latin typeface="Times New Roman" panose="02020603050405020304" pitchFamily="18" charset="0"/>
              <a:cs typeface="Times New Roman" panose="02020603050405020304" pitchFamily="18" charset="0"/>
            </a:endParaRPr>
          </a:p>
          <a:p>
            <a:pPr marL="114300" indent="0">
              <a:buNone/>
            </a:pPr>
            <a:r>
              <a:rPr lang="en-US" sz="1300" b="1" dirty="0">
                <a:latin typeface="Times New Roman" panose="02020603050405020304" pitchFamily="18" charset="0"/>
                <a:cs typeface="Times New Roman" panose="02020603050405020304" pitchFamily="18" charset="0"/>
              </a:rPr>
              <a:t>Act Now – Benefits:</a:t>
            </a:r>
            <a:endParaRPr lang="en-US" sz="13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Reduces the risk of vulnerabilities and data breaches</a:t>
            </a: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Improves code quality and long-term maintainability</a:t>
            </a:r>
          </a:p>
          <a:p>
            <a:pPr>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Increases readiness for compliance and security audits</a:t>
            </a:r>
          </a:p>
          <a:p>
            <a:pPr marL="0" lvl="0" indent="0" algn="l" rtl="0">
              <a:lnSpc>
                <a:spcPct val="90000"/>
              </a:lnSpc>
              <a:spcBef>
                <a:spcPts val="0"/>
              </a:spcBef>
              <a:spcAft>
                <a:spcPts val="0"/>
              </a:spcAft>
              <a:buClr>
                <a:schemeClr val="lt1"/>
              </a:buClr>
              <a:buSzPts val="2000"/>
              <a:buNone/>
            </a:pPr>
            <a:endParaRPr dirty="0"/>
          </a:p>
        </p:txBody>
      </p:sp>
      <p:sp>
        <p:nvSpPr>
          <p:cNvPr id="2" name="Text Placeholder 1">
            <a:extLst>
              <a:ext uri="{FF2B5EF4-FFF2-40B4-BE49-F238E27FC236}">
                <a16:creationId xmlns:a16="http://schemas.microsoft.com/office/drawing/2014/main" id="{2F957568-BBBD-ABFB-EAF8-3A4A276DD6C0}"/>
              </a:ext>
            </a:extLst>
          </p:cNvPr>
          <p:cNvSpPr>
            <a:spLocks noGrp="1"/>
          </p:cNvSpPr>
          <p:nvPr>
            <p:ph type="body" idx="2"/>
          </p:nvPr>
        </p:nvSpPr>
        <p:spPr>
          <a:xfrm>
            <a:off x="6172199" y="2194559"/>
            <a:ext cx="6019799" cy="4663441"/>
          </a:xfrm>
        </p:spPr>
        <p:txBody>
          <a:bodyPr>
            <a:normAutofit/>
          </a:bodyPr>
          <a:lstStyle/>
          <a:p>
            <a:pPr marL="114300" indent="0">
              <a:buNone/>
            </a:pPr>
            <a:r>
              <a:rPr lang="en-US" sz="1200" b="1" dirty="0">
                <a:latin typeface="Times New Roman" panose="02020603050405020304" pitchFamily="18" charset="0"/>
                <a:cs typeface="Times New Roman" panose="02020603050405020304" pitchFamily="18" charset="0"/>
              </a:rPr>
              <a:t>Wait – Risks:</a:t>
            </a: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Leaves critical systems exposed to known threats</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Increases technical debt and future remediation costs</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Delays compliance with internal and external security standards</a:t>
            </a:r>
          </a:p>
          <a:p>
            <a:pPr marL="114300" indent="0">
              <a:buNone/>
            </a:pPr>
            <a:endParaRPr lang="en-US" sz="1200" b="1" dirty="0">
              <a:latin typeface="Times New Roman" panose="02020603050405020304" pitchFamily="18" charset="0"/>
              <a:cs typeface="Times New Roman" panose="02020603050405020304" pitchFamily="18" charset="0"/>
            </a:endParaRPr>
          </a:p>
          <a:p>
            <a:pPr marL="114300" indent="0">
              <a:buNone/>
            </a:pPr>
            <a:r>
              <a:rPr lang="en-US" sz="1200" b="1" dirty="0">
                <a:latin typeface="Times New Roman" panose="02020603050405020304" pitchFamily="18" charset="0"/>
                <a:cs typeface="Times New Roman" panose="02020603050405020304" pitchFamily="18" charset="0"/>
              </a:rPr>
              <a:t>Gaps in Strategy:</a:t>
            </a: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Runtime data protection (encryption in use) needs stronger enforcement</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Some security checks still rely on manual review</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Over-reliance on tools may overlook logical or design-level flaws</a:t>
            </a:r>
          </a:p>
          <a:p>
            <a:pPr marL="114300" indent="0">
              <a:buNone/>
            </a:pPr>
            <a:endParaRPr lang="en-US" sz="1200" b="1" dirty="0">
              <a:latin typeface="Times New Roman" panose="02020603050405020304" pitchFamily="18" charset="0"/>
              <a:cs typeface="Times New Roman" panose="02020603050405020304" pitchFamily="18" charset="0"/>
            </a:endParaRPr>
          </a:p>
          <a:p>
            <a:pPr marL="114300" indent="0">
              <a:buNone/>
            </a:pPr>
            <a:r>
              <a:rPr lang="en-US" sz="1200" b="1" dirty="0">
                <a:latin typeface="Times New Roman" panose="02020603050405020304" pitchFamily="18" charset="0"/>
                <a:cs typeface="Times New Roman" panose="02020603050405020304" pitchFamily="18" charset="0"/>
              </a:rPr>
              <a:t>Next Steps:</a:t>
            </a: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Expand threat modeling to include runtime and memory-based risks</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Automate policy enforcement in the CI/CD pipeline</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Provide ongoing secure coding training to development teams</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Establish quarterly reviews to update security policies and tools</a:t>
            </a:r>
          </a:p>
          <a:p>
            <a:pPr marL="114300" indent="0">
              <a:buNone/>
            </a:pPr>
            <a:endParaRPr lang="en-US" dirty="0"/>
          </a:p>
        </p:txBody>
      </p:sp>
      <p:pic>
        <p:nvPicPr>
          <p:cNvPr id="218" name="Google Shape;218;p11" descr="Green Pace logo"/>
          <p:cNvPicPr preferRelativeResize="0"/>
          <p:nvPr/>
        </p:nvPicPr>
        <p:blipFill>
          <a:blip r:embed="rId6">
            <a:alphaModFix/>
          </a:blip>
          <a:stretch>
            <a:fillRect/>
          </a:stretch>
        </p:blipFill>
        <p:spPr>
          <a:xfrm>
            <a:off x="11382025" y="5708775"/>
            <a:ext cx="886601" cy="1149225"/>
          </a:xfrm>
          <a:prstGeom prst="rect">
            <a:avLst/>
          </a:prstGeom>
          <a:noFill/>
          <a:ln>
            <a:noFill/>
          </a:ln>
        </p:spPr>
      </p:pic>
      <p:pic>
        <p:nvPicPr>
          <p:cNvPr id="12" name="Audio 11">
            <a:extLst>
              <a:ext uri="{FF2B5EF4-FFF2-40B4-BE49-F238E27FC236}">
                <a16:creationId xmlns:a16="http://schemas.microsoft.com/office/drawing/2014/main" id="{1E09A8E9-164D-395A-C433-CC11573DDFA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591"/>
    </mc:Choice>
    <mc:Fallback>
      <p:transition spd="slow" advTm="71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3581400" y="90153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0" y="2194560"/>
            <a:ext cx="12192000" cy="4663440"/>
          </a:xfrm>
          <a:prstGeom prst="rect">
            <a:avLst/>
          </a:prstGeom>
          <a:noFill/>
          <a:ln>
            <a:noFill/>
          </a:ln>
        </p:spPr>
        <p:txBody>
          <a:bodyPr spcFirstLastPara="1" wrap="square" lIns="91425" tIns="45700" rIns="91425" bIns="45700" anchor="t" anchorCtr="0">
            <a:normAutofit/>
          </a:bodyPr>
          <a:lstStyle/>
          <a:p>
            <a:pPr marL="114300" indent="0">
              <a:buNone/>
            </a:pPr>
            <a:r>
              <a:rPr lang="en-US" sz="1800" b="1" dirty="0">
                <a:latin typeface="Times New Roman" panose="02020603050405020304" pitchFamily="18" charset="0"/>
                <a:cs typeface="Times New Roman" panose="02020603050405020304" pitchFamily="18" charset="0"/>
              </a:rPr>
              <a:t>Expand Encryption-In-Use Protections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Introduce memory-level protections like stack canaries and use secure memory functions to reduce risk during runtime processing.</a:t>
            </a:r>
          </a:p>
          <a:p>
            <a:pPr marL="114300" indent="0">
              <a:buNone/>
            </a:pPr>
            <a:r>
              <a:rPr lang="en-US" sz="1800" b="1" dirty="0">
                <a:latin typeface="Times New Roman" panose="02020603050405020304" pitchFamily="18" charset="0"/>
                <a:cs typeface="Times New Roman" panose="02020603050405020304" pitchFamily="18" charset="0"/>
              </a:rPr>
              <a:t>Introduce Threat Modeling Early in Development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Use tools like OWASP Threat Dragon or Microsoft Threat Modeling Tool to identify design-phase vulnerabilities.</a:t>
            </a:r>
          </a:p>
          <a:p>
            <a:pPr marL="114300" indent="0">
              <a:buNone/>
            </a:pPr>
            <a:r>
              <a:rPr lang="en-US" sz="1800" b="1" dirty="0">
                <a:latin typeface="Times New Roman" panose="02020603050405020304" pitchFamily="18" charset="0"/>
                <a:cs typeface="Times New Roman" panose="02020603050405020304" pitchFamily="18" charset="0"/>
              </a:rPr>
              <a:t>Automate Enforcement of Coding Standards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Integrate tools such as </a:t>
            </a:r>
            <a:r>
              <a:rPr lang="en-US" sz="1800" dirty="0" err="1">
                <a:latin typeface="Times New Roman" panose="02020603050405020304" pitchFamily="18" charset="0"/>
                <a:cs typeface="Times New Roman" panose="02020603050405020304" pitchFamily="18" charset="0"/>
              </a:rPr>
              <a:t>CodeQL</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Cppcheck</a:t>
            </a:r>
            <a:r>
              <a:rPr lang="en-US" sz="1800" dirty="0">
                <a:latin typeface="Times New Roman" panose="02020603050405020304" pitchFamily="18" charset="0"/>
                <a:cs typeface="Times New Roman" panose="02020603050405020304" pitchFamily="18" charset="0"/>
              </a:rPr>
              <a:t>, or SonarQube directly into the CI/CD pipeline for real-time secure code validation.</a:t>
            </a:r>
          </a:p>
          <a:p>
            <a:pPr marL="114300" indent="0">
              <a:buNone/>
            </a:pPr>
            <a:r>
              <a:rPr lang="en-US" sz="1800" b="1" dirty="0">
                <a:latin typeface="Times New Roman" panose="02020603050405020304" pitchFamily="18" charset="0"/>
                <a:cs typeface="Times New Roman" panose="02020603050405020304" pitchFamily="18" charset="0"/>
              </a:rPr>
              <a:t>Unify Security Tool Outputs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Combine results from static analysis, logging, and vulnerability scanners into one dashboard (e.g., Splunk or ELK Stack).</a:t>
            </a:r>
          </a:p>
          <a:p>
            <a:pPr marL="114300" indent="0">
              <a:buNone/>
            </a:pPr>
            <a:r>
              <a:rPr lang="en-US" sz="1800" b="1" dirty="0">
                <a:latin typeface="Times New Roman" panose="02020603050405020304" pitchFamily="18" charset="0"/>
                <a:cs typeface="Times New Roman" panose="02020603050405020304" pitchFamily="18" charset="0"/>
              </a:rPr>
              <a:t>Update Policy Using Industry Standards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Align with NIST SSDF or ISO 27001 to future-proof your practices and meet compliance benchmarks.</a:t>
            </a:r>
          </a:p>
          <a:p>
            <a:pPr marL="114300" indent="0">
              <a:buNone/>
            </a:pPr>
            <a:r>
              <a:rPr lang="en-US" sz="1800" b="1" dirty="0">
                <a:latin typeface="Times New Roman" panose="02020603050405020304" pitchFamily="18" charset="0"/>
                <a:cs typeface="Times New Roman" panose="02020603050405020304" pitchFamily="18" charset="0"/>
              </a:rPr>
              <a:t>Implement Scheduled Security Reviews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Perform quarterly evaluations of tools, policies, and team workflows to adapt to evolving threats.</a:t>
            </a:r>
          </a:p>
          <a:p>
            <a:pPr marL="914400" lvl="2" indent="0" algn="l" rtl="0">
              <a:lnSpc>
                <a:spcPct val="90000"/>
              </a:lnSpc>
              <a:spcBef>
                <a:spcPts val="0"/>
              </a:spcBef>
              <a:spcAft>
                <a:spcPts val="0"/>
              </a:spcAft>
              <a:buClr>
                <a:schemeClr val="lt1"/>
              </a:buClr>
              <a:buSzPts val="1800"/>
              <a:buNone/>
            </a:pPr>
            <a:endParaRPr sz="1400" dirty="0"/>
          </a:p>
        </p:txBody>
      </p:sp>
      <p:pic>
        <p:nvPicPr>
          <p:cNvPr id="225" name="Google Shape;225;p12" descr="Green Pace logo"/>
          <p:cNvPicPr preferRelativeResize="0"/>
          <p:nvPr/>
        </p:nvPicPr>
        <p:blipFill>
          <a:blip r:embed="rId6">
            <a:alphaModFix/>
          </a:blip>
          <a:stretch>
            <a:fillRect/>
          </a:stretch>
        </p:blipFill>
        <p:spPr>
          <a:xfrm>
            <a:off x="11305399" y="5708775"/>
            <a:ext cx="886601" cy="1149225"/>
          </a:xfrm>
          <a:prstGeom prst="rect">
            <a:avLst/>
          </a:prstGeom>
          <a:noFill/>
          <a:ln>
            <a:noFill/>
          </a:ln>
        </p:spPr>
      </p:pic>
      <p:pic>
        <p:nvPicPr>
          <p:cNvPr id="16" name="Audio 15">
            <a:extLst>
              <a:ext uri="{FF2B5EF4-FFF2-40B4-BE49-F238E27FC236}">
                <a16:creationId xmlns:a16="http://schemas.microsoft.com/office/drawing/2014/main" id="{C6E90595-7D32-2C57-5DD7-5194B8005B9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151"/>
    </mc:Choice>
    <mc:Fallback>
      <p:transition spd="slow" advTm="38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8EBE-EBD8-1521-A021-9423A0A8D639}"/>
              </a:ext>
            </a:extLst>
          </p:cNvPr>
          <p:cNvSpPr>
            <a:spLocks noGrp="1"/>
          </p:cNvSpPr>
          <p:nvPr>
            <p:ph type="title"/>
          </p:nvPr>
        </p:nvSpPr>
        <p:spPr>
          <a:xfrm>
            <a:off x="3581400" y="901532"/>
            <a:ext cx="8610600" cy="1293028"/>
          </a:xfrm>
        </p:spPr>
        <p:txBody>
          <a:bodyPr/>
          <a:lstStyle/>
          <a:p>
            <a:r>
              <a:rPr lang="en-US" dirty="0"/>
              <a:t>Conclusion</a:t>
            </a:r>
          </a:p>
        </p:txBody>
      </p:sp>
      <p:sp>
        <p:nvSpPr>
          <p:cNvPr id="3" name="Text Placeholder 2">
            <a:extLst>
              <a:ext uri="{FF2B5EF4-FFF2-40B4-BE49-F238E27FC236}">
                <a16:creationId xmlns:a16="http://schemas.microsoft.com/office/drawing/2014/main" id="{3D9D78E4-546B-21FC-FA5A-4F7C1842B02C}"/>
              </a:ext>
            </a:extLst>
          </p:cNvPr>
          <p:cNvSpPr>
            <a:spLocks noGrp="1"/>
          </p:cNvSpPr>
          <p:nvPr>
            <p:ph type="body" idx="1"/>
          </p:nvPr>
        </p:nvSpPr>
        <p:spPr>
          <a:xfrm>
            <a:off x="0" y="2194560"/>
            <a:ext cx="12192000" cy="4663440"/>
          </a:xfrm>
        </p:spPr>
        <p:txBody>
          <a:bodyPr>
            <a:normAutofi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current policy lays a solid foundation with strong encryption, access control, and secure coding practices.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However, opportunities remain to build resilience through proactive threat modeling and runtime protections.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Automation and continuous improvement are essential for catching vulnerabilities early and reducing human error.</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Aligning with frameworks like NIST or ISO will help maintain consistency, compliance, and scalability.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By acting now, Green Pace can reduce long-term risks, strengthen system reliability, and stay ahead of future security challenges.</a:t>
            </a:r>
          </a:p>
          <a:p>
            <a:pPr marL="114300" indent="0">
              <a:buNone/>
            </a:pPr>
            <a:endParaRPr lang="en-US" dirty="0"/>
          </a:p>
        </p:txBody>
      </p:sp>
      <p:pic>
        <p:nvPicPr>
          <p:cNvPr id="4" name="Google Shape;225;p12" descr="Green Pace logo">
            <a:extLst>
              <a:ext uri="{FF2B5EF4-FFF2-40B4-BE49-F238E27FC236}">
                <a16:creationId xmlns:a16="http://schemas.microsoft.com/office/drawing/2014/main" id="{CF18CECE-9ABD-535C-FC68-8EF9632B93B6}"/>
              </a:ext>
            </a:extLst>
          </p:cNvPr>
          <p:cNvPicPr preferRelativeResize="0"/>
          <p:nvPr/>
        </p:nvPicPr>
        <p:blipFill>
          <a:blip r:embed="rId4">
            <a:alphaModFix/>
          </a:blip>
          <a:stretch>
            <a:fillRect/>
          </a:stretch>
        </p:blipFill>
        <p:spPr>
          <a:xfrm>
            <a:off x="11305399" y="5708775"/>
            <a:ext cx="886601" cy="1149225"/>
          </a:xfrm>
          <a:prstGeom prst="rect">
            <a:avLst/>
          </a:prstGeom>
          <a:noFill/>
          <a:ln>
            <a:noFill/>
          </a:ln>
        </p:spPr>
      </p:pic>
      <p:pic>
        <p:nvPicPr>
          <p:cNvPr id="16" name="Audio 15">
            <a:extLst>
              <a:ext uri="{FF2B5EF4-FFF2-40B4-BE49-F238E27FC236}">
                <a16:creationId xmlns:a16="http://schemas.microsoft.com/office/drawing/2014/main" id="{30586B91-B44E-2486-2CF9-F10E90136B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8362354"/>
      </p:ext>
    </p:extLst>
  </p:cSld>
  <p:clrMapOvr>
    <a:masterClrMapping/>
  </p:clrMapOvr>
  <mc:AlternateContent xmlns:mc="http://schemas.openxmlformats.org/markup-compatibility/2006">
    <mc:Choice xmlns:p14="http://schemas.microsoft.com/office/powerpoint/2010/main" Requires="p14">
      <p:transition spd="slow" p14:dur="2000" advTm="42596"/>
    </mc:Choice>
    <mc:Fallback>
      <p:transition spd="slow" advTm="42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0" y="2057401"/>
            <a:ext cx="12192000" cy="4800599"/>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US" dirty="0" err="1">
                <a:latin typeface="Times New Roman" panose="02020603050405020304" pitchFamily="18" charset="0"/>
                <a:cs typeface="Times New Roman" panose="02020603050405020304" pitchFamily="18" charset="0"/>
              </a:rPr>
              <a:t>Scarfone</a:t>
            </a:r>
            <a:r>
              <a:rPr lang="en-US" dirty="0">
                <a:latin typeface="Times New Roman" panose="02020603050405020304" pitchFamily="18" charset="0"/>
                <a:cs typeface="Times New Roman" panose="02020603050405020304" pitchFamily="18" charset="0"/>
              </a:rPr>
              <a:t>, K., &amp; Mell, P. (2007). </a:t>
            </a:r>
            <a:r>
              <a:rPr lang="en-US" i="1" dirty="0">
                <a:latin typeface="Times New Roman" panose="02020603050405020304" pitchFamily="18" charset="0"/>
                <a:cs typeface="Times New Roman" panose="02020603050405020304" pitchFamily="18" charset="0"/>
              </a:rPr>
              <a:t>Guide to Intrusion Detection and Prevention Systems (IDPS)</a:t>
            </a:r>
            <a:r>
              <a:rPr lang="en-US" dirty="0">
                <a:latin typeface="Times New Roman" panose="02020603050405020304" pitchFamily="18" charset="0"/>
                <a:cs typeface="Times New Roman" panose="02020603050405020304" pitchFamily="18" charset="0"/>
              </a:rPr>
              <a:t> (NIST SP 800-94). National Institute of Standards and Technology.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hlinkClick r:id="rId4"/>
              </a:rPr>
              <a:t>https://csrc.nist.gov/publications/detail/sp/800-94/final</a:t>
            </a: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dirty="0">
                <a:latin typeface="Times New Roman" panose="02020603050405020304" pitchFamily="18" charset="0"/>
                <a:cs typeface="Times New Roman" panose="02020603050405020304" pitchFamily="18" charset="0"/>
              </a:rPr>
              <a:t>Howard, M., &amp; </a:t>
            </a:r>
            <a:r>
              <a:rPr lang="en-US" dirty="0" err="1">
                <a:latin typeface="Times New Roman" panose="02020603050405020304" pitchFamily="18" charset="0"/>
                <a:cs typeface="Times New Roman" panose="02020603050405020304" pitchFamily="18" charset="0"/>
              </a:rPr>
              <a:t>Lipner</a:t>
            </a:r>
            <a:r>
              <a:rPr lang="en-US" dirty="0">
                <a:latin typeface="Times New Roman" panose="02020603050405020304" pitchFamily="18" charset="0"/>
                <a:cs typeface="Times New Roman" panose="02020603050405020304" pitchFamily="18" charset="0"/>
              </a:rPr>
              <a:t>, S. (2006). </a:t>
            </a:r>
            <a:r>
              <a:rPr lang="en-US" i="1" dirty="0">
                <a:latin typeface="Times New Roman" panose="02020603050405020304" pitchFamily="18" charset="0"/>
                <a:cs typeface="Times New Roman" panose="02020603050405020304" pitchFamily="18" charset="0"/>
              </a:rPr>
              <a:t>The Security Development Lifecycle: SDL: A Process for Developing Demonstrably More Secure Software</a:t>
            </a:r>
            <a:r>
              <a:rPr lang="en-US" dirty="0">
                <a:latin typeface="Times New Roman" panose="02020603050405020304" pitchFamily="18" charset="0"/>
                <a:cs typeface="Times New Roman" panose="02020603050405020304" pitchFamily="18" charset="0"/>
              </a:rPr>
              <a:t>. Microsoft Press. Retrieved from </a:t>
            </a:r>
            <a:r>
              <a:rPr lang="en-US" dirty="0">
                <a:latin typeface="Times New Roman" panose="02020603050405020304" pitchFamily="18" charset="0"/>
                <a:cs typeface="Times New Roman" panose="02020603050405020304" pitchFamily="18" charset="0"/>
                <a:hlinkClick r:id="rId5"/>
              </a:rPr>
              <a:t>https://www.microsoftpressstore.com/store/security-development-lifecycle-9780735622142</a:t>
            </a: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dirty="0">
                <a:latin typeface="Times New Roman" panose="02020603050405020304" pitchFamily="18" charset="0"/>
                <a:cs typeface="Times New Roman" panose="02020603050405020304" pitchFamily="18" charset="0"/>
              </a:rPr>
              <a:t>OWASP Foundation. (2023). </a:t>
            </a:r>
            <a:r>
              <a:rPr lang="en-US" i="1" dirty="0">
                <a:latin typeface="Times New Roman" panose="02020603050405020304" pitchFamily="18" charset="0"/>
                <a:cs typeface="Times New Roman" panose="02020603050405020304" pitchFamily="18" charset="0"/>
              </a:rPr>
              <a:t>OWASP Top Ten Web Application Security Risks – 2023</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https://</a:t>
            </a:r>
            <a:r>
              <a:rPr lang="en-US" dirty="0" err="1">
                <a:latin typeface="Times New Roman" panose="02020603050405020304" pitchFamily="18" charset="0"/>
                <a:cs typeface="Times New Roman" panose="02020603050405020304" pitchFamily="18" charset="0"/>
              </a:rPr>
              <a:t>owasp.org</a:t>
            </a:r>
            <a:r>
              <a:rPr lang="en-US" dirty="0">
                <a:latin typeface="Times New Roman" panose="02020603050405020304" pitchFamily="18" charset="0"/>
                <a:cs typeface="Times New Roman" panose="02020603050405020304" pitchFamily="18" charset="0"/>
              </a:rPr>
              <a:t>/Top10/</a:t>
            </a:r>
          </a:p>
          <a:p>
            <a:pPr>
              <a:buFont typeface="+mj-lt"/>
              <a:buAutoNum type="arabicPeriod"/>
            </a:pPr>
            <a:r>
              <a:rPr lang="en-US" dirty="0">
                <a:latin typeface="Times New Roman" panose="02020603050405020304" pitchFamily="18" charset="0"/>
                <a:cs typeface="Times New Roman" panose="02020603050405020304" pitchFamily="18" charset="0"/>
              </a:rPr>
              <a:t>Mell, P., &amp; </a:t>
            </a:r>
            <a:r>
              <a:rPr lang="en-US" dirty="0" err="1">
                <a:latin typeface="Times New Roman" panose="02020603050405020304" pitchFamily="18" charset="0"/>
                <a:cs typeface="Times New Roman" panose="02020603050405020304" pitchFamily="18" charset="0"/>
              </a:rPr>
              <a:t>Scarfone</a:t>
            </a:r>
            <a:r>
              <a:rPr lang="en-US" dirty="0">
                <a:latin typeface="Times New Roman" panose="02020603050405020304" pitchFamily="18" charset="0"/>
                <a:cs typeface="Times New Roman" panose="02020603050405020304" pitchFamily="18" charset="0"/>
              </a:rPr>
              <a:t>, K. (2021). </a:t>
            </a:r>
            <a:r>
              <a:rPr lang="en-US" i="1" dirty="0">
                <a:latin typeface="Times New Roman" panose="02020603050405020304" pitchFamily="18" charset="0"/>
                <a:cs typeface="Times New Roman" panose="02020603050405020304" pitchFamily="18" charset="0"/>
              </a:rPr>
              <a:t>Recommended Security Controls for Federal Information Systems and Organizations</a:t>
            </a:r>
            <a:r>
              <a:rPr lang="en-US" dirty="0">
                <a:latin typeface="Times New Roman" panose="02020603050405020304" pitchFamily="18" charset="0"/>
                <a:cs typeface="Times New Roman" panose="02020603050405020304" pitchFamily="18" charset="0"/>
              </a:rPr>
              <a:t> (NIST SP 800-53 Rev. 5).</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hlinkClick r:id="rId6"/>
              </a:rPr>
              <a:t>https://csrc.nist.gov/publications/detail/sp/800-53/rev-5/final</a:t>
            </a: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dirty="0">
                <a:latin typeface="Times New Roman" panose="02020603050405020304" pitchFamily="18" charset="0"/>
                <a:cs typeface="Times New Roman" panose="02020603050405020304" pitchFamily="18" charset="0"/>
              </a:rPr>
              <a:t>Microsoft. (2023). </a:t>
            </a:r>
            <a:r>
              <a:rPr lang="en-US" i="1" dirty="0">
                <a:latin typeface="Times New Roman" panose="02020603050405020304" pitchFamily="18" charset="0"/>
                <a:cs typeface="Times New Roman" panose="02020603050405020304" pitchFamily="18" charset="0"/>
              </a:rPr>
              <a:t>Threat modeling: A practical guide for development teams</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hlinkClick r:id="rId7"/>
              </a:rPr>
              <a:t>https://learn.microsoft.com/en-us/security/engineering/threat-modeling</a:t>
            </a:r>
            <a:endParaRPr lang="en-US" dirty="0">
              <a:latin typeface="Times New Roman" panose="02020603050405020304" pitchFamily="18" charset="0"/>
              <a:cs typeface="Times New Roman" panose="02020603050405020304" pitchFamily="18" charset="0"/>
            </a:endParaRPr>
          </a:p>
          <a:p>
            <a:pPr marL="0" indent="0">
              <a:spcBef>
                <a:spcPts val="0"/>
              </a:spcBef>
              <a:buSzPts val="2200"/>
              <a:buNone/>
            </a:pPr>
            <a:endParaRPr lang="en-US"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119424" y="844795"/>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0" y="2137823"/>
            <a:ext cx="12191999" cy="4720177"/>
          </a:xfrm>
          <a:prstGeom prst="rect">
            <a:avLst/>
          </a:prstGeom>
          <a:noFill/>
          <a:ln>
            <a:noFill/>
          </a:ln>
        </p:spPr>
        <p:txBody>
          <a:bodyPr spcFirstLastPara="1" wrap="square" lIns="91425" tIns="45700" rIns="91425" bIns="45700" anchor="t" anchorCtr="0">
            <a:normAutofit/>
          </a:bodyPr>
          <a:lstStyle/>
          <a:p>
            <a:r>
              <a:rPr lang="en-US" dirty="0">
                <a:latin typeface="Times New Roman" panose="02020603050405020304" pitchFamily="18" charset="0"/>
                <a:cs typeface="Times New Roman" panose="02020603050405020304" pitchFamily="18" charset="0"/>
              </a:rPr>
              <a:t>This policy was developed to strengthen Green Pace’s cybersecurity posture through a layered defense strategy. It covers secure development, encryption, and access control to protect sensitive data in all states.</a:t>
            </a:r>
          </a:p>
          <a:p>
            <a:r>
              <a:rPr lang="en-US" dirty="0">
                <a:latin typeface="Times New Roman" panose="02020603050405020304" pitchFamily="18" charset="0"/>
                <a:cs typeface="Times New Roman" panose="02020603050405020304" pitchFamily="18" charset="0"/>
              </a:rPr>
              <a:t>By supporting multiple security layers—from governance to endpoint and SOC operations—it helps ensure system reliability, accountability, and data protection across the organization.</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6001192" y="3997842"/>
            <a:ext cx="5162993" cy="2860158"/>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381785" y="5708775"/>
            <a:ext cx="886601" cy="1149225"/>
          </a:xfrm>
          <a:prstGeom prst="rect">
            <a:avLst/>
          </a:prstGeom>
          <a:noFill/>
          <a:ln>
            <a:noFill/>
          </a:ln>
        </p:spPr>
      </p:pic>
      <p:pic>
        <p:nvPicPr>
          <p:cNvPr id="19" name="Audio 18">
            <a:extLst>
              <a:ext uri="{FF2B5EF4-FFF2-40B4-BE49-F238E27FC236}">
                <a16:creationId xmlns:a16="http://schemas.microsoft.com/office/drawing/2014/main" id="{109A0346-D282-E148-A069-49FD1280E52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585"/>
    </mc:Choice>
    <mc:Fallback>
      <p:transition spd="slow" advTm="29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39641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153062942"/>
              </p:ext>
            </p:extLst>
          </p:nvPr>
        </p:nvGraphicFramePr>
        <p:xfrm>
          <a:off x="584791" y="2322456"/>
          <a:ext cx="10515600" cy="4450483"/>
        </p:xfrm>
        <a:graphic>
          <a:graphicData uri="http://schemas.openxmlformats.org/drawingml/2006/table">
            <a:tbl>
              <a:tblPr firstRow="1" firstCol="1">
                <a:noFill/>
                <a:tableStyleId>{802198C4-3087-4945-87E3-76CBB3509B7E}</a:tableStyleId>
              </a:tblPr>
              <a:tblGrid>
                <a:gridCol w="5409205">
                  <a:extLst>
                    <a:ext uri="{9D8B030D-6E8A-4147-A177-3AD203B41FA5}">
                      <a16:colId xmlns:a16="http://schemas.microsoft.com/office/drawing/2014/main" val="20000"/>
                    </a:ext>
                  </a:extLst>
                </a:gridCol>
                <a:gridCol w="5106395">
                  <a:extLst>
                    <a:ext uri="{9D8B030D-6E8A-4147-A177-3AD203B41FA5}">
                      <a16:colId xmlns:a16="http://schemas.microsoft.com/office/drawing/2014/main" val="20001"/>
                    </a:ext>
                  </a:extLst>
                </a:gridCol>
              </a:tblGrid>
              <a:tr h="2362444">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Times New Roman" panose="02020603050405020304" pitchFamily="18" charset="0"/>
                          <a:cs typeface="Times New Roman" panose="02020603050405020304" pitchFamily="18" charset="0"/>
                        </a:rPr>
                        <a:t>Likely</a:t>
                      </a:r>
                      <a:endParaRPr sz="1400" u="none" strike="noStrike" cap="none"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latin typeface="Times New Roman" panose="02020603050405020304" pitchFamily="18" charset="0"/>
                          <a:cs typeface="Times New Roman" panose="02020603050405020304" pitchFamily="18" charset="0"/>
                        </a:rPr>
                        <a:t>Common coding issues like unchecked inputs, memory leaks and improper exception handling are frequently seen and easily exploited if overlooked</a:t>
                      </a:r>
                      <a:r>
                        <a:rPr lang="en-US" sz="1100" u="none" strike="noStrike" cap="none" dirty="0">
                          <a:solidFill>
                            <a:schemeClr val="tx1"/>
                          </a:solidFill>
                          <a:latin typeface="Times New Roman" panose="02020603050405020304" pitchFamily="18" charset="0"/>
                          <a:cs typeface="Times New Roman" panose="02020603050405020304" pitchFamily="18" charset="0"/>
                        </a:rPr>
                        <a:t>. </a:t>
                      </a:r>
                      <a:endParaRPr sz="1100" u="none" strike="noStrike" cap="none" dirty="0">
                        <a:solidFill>
                          <a:schemeClr val="tx1"/>
                        </a:solidFill>
                        <a:latin typeface="Times New Roman" panose="02020603050405020304" pitchFamily="18" charset="0"/>
                        <a:cs typeface="Times New Roman" panose="02020603050405020304" pitchFamily="18"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Times New Roman" panose="02020603050405020304" pitchFamily="18" charset="0"/>
                          <a:cs typeface="Times New Roman" panose="02020603050405020304" pitchFamily="18" charset="0"/>
                        </a:rPr>
                        <a:t>Priority</a:t>
                      </a:r>
                      <a:endParaRPr sz="1400" u="none" strike="noStrike" cap="none"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latin typeface="Times New Roman" panose="02020603050405020304" pitchFamily="18" charset="0"/>
                          <a:cs typeface="Times New Roman" panose="02020603050405020304" pitchFamily="18" charset="0"/>
                        </a:rPr>
                        <a:t>Addressing input validation, SQL injection and access control are critical to prevent data breaches and protect sensitive operations. </a:t>
                      </a:r>
                      <a:endParaRPr sz="1400" u="none" strike="noStrike" cap="none" dirty="0">
                        <a:solidFill>
                          <a:schemeClr val="tx1"/>
                        </a:solidFill>
                        <a:latin typeface="Times New Roman" panose="02020603050405020304" pitchFamily="18" charset="0"/>
                        <a:cs typeface="Times New Roman" panose="02020603050405020304" pitchFamily="18"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88039">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Times New Roman" panose="02020603050405020304" pitchFamily="18" charset="0"/>
                          <a:cs typeface="Times New Roman" panose="02020603050405020304" pitchFamily="18" charset="0"/>
                        </a:rPr>
                        <a:t>Low priority</a:t>
                      </a:r>
                      <a:endParaRPr sz="1400" u="none" strike="noStrike" cap="none"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latin typeface="Times New Roman" panose="02020603050405020304" pitchFamily="18" charset="0"/>
                          <a:cs typeface="Times New Roman" panose="02020603050405020304" pitchFamily="18" charset="0"/>
                        </a:rPr>
                        <a:t>Issues such as using hardcoded values or outdated coding patterns have less immediate risk, but can lead to long-term reliability concerns.</a:t>
                      </a:r>
                      <a:endParaRPr sz="1400" u="none" strike="noStrike" cap="none" dirty="0">
                        <a:solidFill>
                          <a:schemeClr val="tx1"/>
                        </a:solidFill>
                        <a:latin typeface="Times New Roman" panose="02020603050405020304" pitchFamily="18" charset="0"/>
                        <a:cs typeface="Times New Roman" panose="02020603050405020304" pitchFamily="18"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latin typeface="Times New Roman" panose="02020603050405020304" pitchFamily="18" charset="0"/>
                          <a:cs typeface="Times New Roman" panose="02020603050405020304" pitchFamily="18" charset="0"/>
                        </a:rPr>
                        <a:t>Unlikely</a:t>
                      </a:r>
                      <a:endParaRPr sz="1400" u="none" strike="noStrike" cap="none"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latin typeface="Times New Roman" panose="02020603050405020304" pitchFamily="18" charset="0"/>
                          <a:cs typeface="Times New Roman" panose="02020603050405020304" pitchFamily="18" charset="0"/>
                        </a:rPr>
                        <a:t>Attacks targeting data while in use(i.e., in-memory exposure) or complex race conditions are less frequent but can be damaging in high-risk systems.</a:t>
                      </a:r>
                      <a:endParaRPr sz="1400" u="none" strike="noStrike" cap="none" dirty="0">
                        <a:solidFill>
                          <a:schemeClr val="tx1"/>
                        </a:solidFill>
                        <a:latin typeface="Times New Roman" panose="02020603050405020304" pitchFamily="18" charset="0"/>
                        <a:cs typeface="Times New Roman" panose="02020603050405020304" pitchFamily="18"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305399" y="5708775"/>
            <a:ext cx="886601" cy="1149225"/>
          </a:xfrm>
          <a:prstGeom prst="rect">
            <a:avLst/>
          </a:prstGeom>
          <a:noFill/>
          <a:ln>
            <a:noFill/>
          </a:ln>
        </p:spPr>
      </p:pic>
      <p:pic>
        <p:nvPicPr>
          <p:cNvPr id="41" name="Audio 40">
            <a:extLst>
              <a:ext uri="{FF2B5EF4-FFF2-40B4-BE49-F238E27FC236}">
                <a16:creationId xmlns:a16="http://schemas.microsoft.com/office/drawing/2014/main" id="{474651EF-08F1-FD86-8C48-3D5D9FE920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097"/>
    </mc:Choice>
    <mc:Fallback>
      <p:transition spd="slow" advTm="58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3459035" y="21679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2" name="Text Placeholder 1">
            <a:extLst>
              <a:ext uri="{FF2B5EF4-FFF2-40B4-BE49-F238E27FC236}">
                <a16:creationId xmlns:a16="http://schemas.microsoft.com/office/drawing/2014/main" id="{1AE42665-672D-0D54-634D-B7A7D9DC6113}"/>
              </a:ext>
            </a:extLst>
          </p:cNvPr>
          <p:cNvSpPr>
            <a:spLocks noGrp="1"/>
          </p:cNvSpPr>
          <p:nvPr>
            <p:ph type="body" idx="1"/>
          </p:nvPr>
        </p:nvSpPr>
        <p:spPr>
          <a:xfrm>
            <a:off x="0" y="1382233"/>
            <a:ext cx="6096000" cy="5475768"/>
          </a:xfrm>
        </p:spPr>
        <p:txBody>
          <a:bodyPr>
            <a:normAutofit fontScale="85000" lnSpcReduction="20000"/>
          </a:bodyPr>
          <a:lstStyle/>
          <a:p>
            <a:pPr marL="114300" indent="0">
              <a:buNone/>
            </a:pPr>
            <a:r>
              <a:rPr lang="en-US" sz="1200" b="1" dirty="0">
                <a:latin typeface="Times New Roman" panose="02020603050405020304" pitchFamily="18" charset="0"/>
                <a:cs typeface="Times New Roman" panose="02020603050405020304" pitchFamily="18" charset="0"/>
              </a:rPr>
              <a:t>Principle 1: Validate Input Data </a:t>
            </a:r>
          </a:p>
          <a:p>
            <a:pPr marL="114300" indent="0">
              <a:buNone/>
            </a:pPr>
            <a:r>
              <a:rPr lang="en-US" sz="1200" b="1" dirty="0">
                <a:latin typeface="Times New Roman" panose="02020603050405020304" pitchFamily="18" charset="0"/>
                <a:cs typeface="Times New Roman" panose="02020603050405020304" pitchFamily="18" charset="0"/>
              </a:rPr>
              <a:t>Applies to: </a:t>
            </a:r>
          </a:p>
          <a:p>
            <a:r>
              <a:rPr lang="en-US" sz="1200" dirty="0">
                <a:effectLst/>
                <a:latin typeface="Times New Roman" panose="02020603050405020304" pitchFamily="18" charset="0"/>
                <a:cs typeface="Times New Roman" panose="02020603050405020304" pitchFamily="18" charset="0"/>
              </a:rPr>
              <a:t>STD-001-CPP – Use Fixed-Width Integer Types</a:t>
            </a:r>
          </a:p>
          <a:p>
            <a:r>
              <a:rPr lang="en-US" sz="1200" dirty="0">
                <a:effectLst/>
                <a:latin typeface="Times New Roman" panose="02020603050405020304" pitchFamily="18" charset="0"/>
                <a:cs typeface="Times New Roman" panose="02020603050405020304" pitchFamily="18" charset="0"/>
              </a:rPr>
              <a:t>STD-003-CPP – Use Safe String Handling Functions</a:t>
            </a:r>
          </a:p>
          <a:p>
            <a:r>
              <a:rPr lang="en-US" sz="1200" dirty="0">
                <a:effectLst/>
                <a:latin typeface="Times New Roman" panose="02020603050405020304" pitchFamily="18" charset="0"/>
                <a:cs typeface="Times New Roman" panose="02020603050405020304" pitchFamily="18" charset="0"/>
              </a:rPr>
              <a:t>STD-004-CPP – Use Parameterized Queries</a:t>
            </a:r>
          </a:p>
          <a:p>
            <a:r>
              <a:rPr lang="en-US" sz="1200" dirty="0">
                <a:effectLst/>
                <a:latin typeface="Times New Roman" panose="02020603050405020304" pitchFamily="18" charset="0"/>
                <a:cs typeface="Times New Roman" panose="02020603050405020304" pitchFamily="18" charset="0"/>
              </a:rPr>
              <a:t>STD-008-CPP – Prevent Integer Overflows</a:t>
            </a:r>
          </a:p>
          <a:p>
            <a:pPr marL="114300" indent="0">
              <a:buNone/>
            </a:pPr>
            <a:r>
              <a:rPr lang="en-US" sz="1200" b="1" dirty="0">
                <a:latin typeface="Times New Roman" panose="02020603050405020304" pitchFamily="18" charset="0"/>
                <a:cs typeface="Times New Roman" panose="02020603050405020304" pitchFamily="18" charset="0"/>
              </a:rPr>
              <a:t>Principle 2: Heed Complier Warnings </a:t>
            </a:r>
          </a:p>
          <a:p>
            <a:pPr marL="114300" indent="0">
              <a:buNone/>
            </a:pPr>
            <a:r>
              <a:rPr lang="en-US" sz="1200" b="1" dirty="0">
                <a:latin typeface="Times New Roman" panose="02020603050405020304" pitchFamily="18" charset="0"/>
                <a:cs typeface="Times New Roman" panose="02020603050405020304" pitchFamily="18" charset="0"/>
              </a:rPr>
              <a:t>Applies to: </a:t>
            </a:r>
          </a:p>
          <a:p>
            <a:r>
              <a:rPr lang="en-US" sz="1200" dirty="0">
                <a:effectLst/>
                <a:latin typeface="Times New Roman" panose="02020603050405020304" pitchFamily="18" charset="0"/>
                <a:cs typeface="Times New Roman" panose="02020603050405020304" pitchFamily="18" charset="0"/>
              </a:rPr>
              <a:t>This principle is supported by all coding standards, as addressing compiler warnings is a fundamental practice in secure coding.</a:t>
            </a:r>
          </a:p>
          <a:p>
            <a:pPr marL="114300" indent="0">
              <a:buNone/>
            </a:pPr>
            <a:r>
              <a:rPr lang="en-US" sz="1200" b="1" dirty="0">
                <a:latin typeface="Times New Roman" panose="02020603050405020304" pitchFamily="18" charset="0"/>
                <a:cs typeface="Times New Roman" panose="02020603050405020304" pitchFamily="18" charset="0"/>
              </a:rPr>
              <a:t>Principle 3: Architect and Design for Security Policies </a:t>
            </a:r>
          </a:p>
          <a:p>
            <a:pPr marL="114300" indent="0">
              <a:buNone/>
            </a:pPr>
            <a:r>
              <a:rPr lang="en-US" sz="1200" b="1" dirty="0">
                <a:effectLst/>
                <a:latin typeface="Times New Roman" panose="02020603050405020304" pitchFamily="18" charset="0"/>
                <a:cs typeface="Times New Roman" panose="02020603050405020304" pitchFamily="18" charset="0"/>
              </a:rPr>
              <a:t>Applies to:</a:t>
            </a:r>
          </a:p>
          <a:p>
            <a:r>
              <a:rPr lang="en-US" sz="1200" dirty="0">
                <a:effectLst/>
                <a:latin typeface="Times New Roman" panose="02020603050405020304" pitchFamily="18" charset="0"/>
                <a:cs typeface="Times New Roman" panose="02020603050405020304" pitchFamily="18" charset="0"/>
              </a:rPr>
              <a:t>STD-005-CPP – Avoid Memory Leaks</a:t>
            </a:r>
          </a:p>
          <a:p>
            <a:r>
              <a:rPr lang="en-US" sz="1200" dirty="0">
                <a:effectLst/>
                <a:latin typeface="Times New Roman" panose="02020603050405020304" pitchFamily="18" charset="0"/>
                <a:cs typeface="Times New Roman" panose="02020603050405020304" pitchFamily="18" charset="0"/>
              </a:rPr>
              <a:t>STD-010-CPP – Use Thread-Safe Data Access</a:t>
            </a:r>
          </a:p>
          <a:p>
            <a:pPr marL="114300" indent="0">
              <a:buNone/>
            </a:pPr>
            <a:r>
              <a:rPr lang="en-US" sz="1200" b="1" dirty="0">
                <a:latin typeface="Times New Roman" panose="02020603050405020304" pitchFamily="18" charset="0"/>
                <a:cs typeface="Times New Roman" panose="02020603050405020304" pitchFamily="18" charset="0"/>
              </a:rPr>
              <a:t>Principle 4: Keep It Simple </a:t>
            </a:r>
          </a:p>
          <a:p>
            <a:pPr marL="114300" indent="0">
              <a:buNone/>
            </a:pPr>
            <a:r>
              <a:rPr lang="en-US" sz="1200" b="1" dirty="0">
                <a:effectLst/>
                <a:latin typeface="Times New Roman" panose="02020603050405020304" pitchFamily="18" charset="0"/>
                <a:cs typeface="Times New Roman" panose="02020603050405020304" pitchFamily="18" charset="0"/>
              </a:rPr>
              <a:t>Applies to:</a:t>
            </a:r>
          </a:p>
          <a:p>
            <a:r>
              <a:rPr lang="en-US" sz="1200" dirty="0">
                <a:effectLst/>
                <a:latin typeface="Times New Roman" panose="02020603050405020304" pitchFamily="18" charset="0"/>
                <a:cs typeface="Times New Roman" panose="02020603050405020304" pitchFamily="18" charset="0"/>
              </a:rPr>
              <a:t>STD-001-CPP – Use Fixed-Width Integer Types</a:t>
            </a:r>
          </a:p>
          <a:p>
            <a:r>
              <a:rPr lang="en-US" sz="1200" dirty="0">
                <a:effectLst/>
                <a:latin typeface="Times New Roman" panose="02020603050405020304" pitchFamily="18" charset="0"/>
                <a:cs typeface="Times New Roman" panose="02020603050405020304" pitchFamily="18" charset="0"/>
              </a:rPr>
              <a:t>STD-002-CPP – Avoid Magic Numbers</a:t>
            </a:r>
          </a:p>
          <a:p>
            <a:r>
              <a:rPr lang="en-US" sz="1200" dirty="0">
                <a:effectLst/>
                <a:latin typeface="Times New Roman" panose="02020603050405020304" pitchFamily="18" charset="0"/>
                <a:cs typeface="Times New Roman" panose="02020603050405020304" pitchFamily="18" charset="0"/>
              </a:rPr>
              <a:t>STD-006-CPP – Use Assertions for Debugging Only</a:t>
            </a:r>
          </a:p>
          <a:p>
            <a:r>
              <a:rPr lang="en-US" sz="1200" dirty="0">
                <a:effectLst/>
                <a:latin typeface="Times New Roman" panose="02020603050405020304" pitchFamily="18" charset="0"/>
                <a:cs typeface="Times New Roman" panose="02020603050405020304" pitchFamily="18" charset="0"/>
              </a:rPr>
              <a:t>STD-007-CPP – Use Exceptions for Error Handling</a:t>
            </a:r>
          </a:p>
          <a:p>
            <a:pPr marL="114300" indent="0">
              <a:buNone/>
            </a:pPr>
            <a:r>
              <a:rPr lang="en-US" sz="1200" b="1" dirty="0">
                <a:latin typeface="Times New Roman" panose="02020603050405020304" pitchFamily="18" charset="0"/>
                <a:cs typeface="Times New Roman" panose="02020603050405020304" pitchFamily="18" charset="0"/>
              </a:rPr>
              <a:t>Principle 5: Default Deny </a:t>
            </a:r>
          </a:p>
          <a:p>
            <a:pPr marL="114300" indent="0">
              <a:buNone/>
            </a:pPr>
            <a:r>
              <a:rPr lang="en-US" sz="1200" b="1" dirty="0">
                <a:latin typeface="Times New Roman" panose="02020603050405020304" pitchFamily="18" charset="0"/>
                <a:cs typeface="Times New Roman" panose="02020603050405020304" pitchFamily="18" charset="0"/>
              </a:rPr>
              <a:t>Applies to: </a:t>
            </a:r>
          </a:p>
          <a:p>
            <a:r>
              <a:rPr lang="en-US" sz="1200" dirty="0">
                <a:effectLst/>
                <a:latin typeface="Times New Roman" panose="02020603050405020304" pitchFamily="18" charset="0"/>
                <a:cs typeface="Times New Roman" panose="02020603050405020304" pitchFamily="18" charset="0"/>
              </a:rPr>
              <a:t>STD-009-CPP – Avoid Hardcoded File Paths</a:t>
            </a:r>
          </a:p>
          <a:p>
            <a:pPr marL="114300" indent="0">
              <a:buNone/>
            </a:pPr>
            <a:endParaRPr lang="en-US" sz="900" dirty="0">
              <a:effectLst/>
              <a:latin typeface="Helvetica Neue" panose="02000503000000020004" pitchFamily="2" charset="0"/>
            </a:endParaRPr>
          </a:p>
          <a:p>
            <a:pPr marL="114300" indent="0">
              <a:buNone/>
            </a:pPr>
            <a:endParaRPr lang="en-US" sz="1100" dirty="0">
              <a:effectLst/>
              <a:latin typeface="Century Gothic" panose="020B0502020202020204" pitchFamily="34" charset="0"/>
            </a:endParaRPr>
          </a:p>
          <a:p>
            <a:pPr marL="114300" indent="0">
              <a:buNone/>
            </a:pPr>
            <a:endParaRPr lang="en-US" sz="1100" dirty="0">
              <a:effectLst/>
              <a:latin typeface="Century Gothic" panose="020B0502020202020204" pitchFamily="34" charset="0"/>
            </a:endParaRPr>
          </a:p>
          <a:p>
            <a:pPr marL="114300" indent="0">
              <a:buNone/>
            </a:pPr>
            <a:endParaRPr lang="en-US" sz="1100" dirty="0">
              <a:effectLst/>
              <a:latin typeface="Century Gothic" panose="020B0502020202020204" pitchFamily="34" charset="0"/>
            </a:endParaRPr>
          </a:p>
          <a:p>
            <a:pPr marL="114300" indent="0">
              <a:buNone/>
            </a:pPr>
            <a:endParaRPr lang="en-US" sz="1100" dirty="0">
              <a:effectLst/>
              <a:latin typeface="Century Gothic" panose="020B0502020202020204" pitchFamily="34" charset="0"/>
            </a:endParaRPr>
          </a:p>
        </p:txBody>
      </p:sp>
      <p:sp>
        <p:nvSpPr>
          <p:cNvPr id="3" name="Text Placeholder 2">
            <a:extLst>
              <a:ext uri="{FF2B5EF4-FFF2-40B4-BE49-F238E27FC236}">
                <a16:creationId xmlns:a16="http://schemas.microsoft.com/office/drawing/2014/main" id="{B5CF0157-9A35-8853-678B-99C3374E2E54}"/>
              </a:ext>
            </a:extLst>
          </p:cNvPr>
          <p:cNvSpPr>
            <a:spLocks noGrp="1"/>
          </p:cNvSpPr>
          <p:nvPr>
            <p:ph type="body" idx="2"/>
          </p:nvPr>
        </p:nvSpPr>
        <p:spPr>
          <a:xfrm>
            <a:off x="6096000" y="1382232"/>
            <a:ext cx="6096000" cy="5475767"/>
          </a:xfrm>
        </p:spPr>
        <p:txBody>
          <a:bodyPr>
            <a:normAutofit/>
          </a:bodyPr>
          <a:lstStyle/>
          <a:p>
            <a:pPr marL="114300" indent="0">
              <a:buNone/>
            </a:pPr>
            <a:r>
              <a:rPr lang="en-US" sz="1000" b="1" dirty="0">
                <a:latin typeface="Times New Roman" panose="02020603050405020304" pitchFamily="18" charset="0"/>
                <a:cs typeface="Times New Roman" panose="02020603050405020304" pitchFamily="18" charset="0"/>
              </a:rPr>
              <a:t>Principle 6: Adhere to the Principle of Least Privilege</a:t>
            </a:r>
            <a:endParaRPr lang="en-US" sz="1000" b="1" dirty="0">
              <a:effectLst/>
              <a:latin typeface="Times New Roman" panose="02020603050405020304" pitchFamily="18" charset="0"/>
              <a:cs typeface="Times New Roman" panose="02020603050405020304" pitchFamily="18" charset="0"/>
            </a:endParaRPr>
          </a:p>
          <a:p>
            <a:pPr marL="114300" indent="0">
              <a:buNone/>
            </a:pPr>
            <a:r>
              <a:rPr lang="en-US" sz="1000" b="1" dirty="0">
                <a:latin typeface="Times New Roman" panose="02020603050405020304" pitchFamily="18" charset="0"/>
                <a:cs typeface="Times New Roman" panose="02020603050405020304" pitchFamily="18" charset="0"/>
              </a:rPr>
              <a:t>Applies to: </a:t>
            </a:r>
          </a:p>
          <a:p>
            <a:r>
              <a:rPr lang="en-US" sz="1000" dirty="0">
                <a:effectLst/>
                <a:latin typeface="Times New Roman" panose="02020603050405020304" pitchFamily="18" charset="0"/>
                <a:cs typeface="Times New Roman" panose="02020603050405020304" pitchFamily="18" charset="0"/>
              </a:rPr>
              <a:t>STD-008-CPP – Prevent Integer Overflows</a:t>
            </a:r>
          </a:p>
          <a:p>
            <a:r>
              <a:rPr lang="en-US" sz="1000" dirty="0">
                <a:effectLst/>
                <a:latin typeface="Times New Roman" panose="02020603050405020304" pitchFamily="18" charset="0"/>
                <a:cs typeface="Times New Roman" panose="02020603050405020304" pitchFamily="18" charset="0"/>
              </a:rPr>
              <a:t>STD-009-CPP – Avoid Hardcoded File Paths</a:t>
            </a:r>
          </a:p>
          <a:p>
            <a:pPr marL="114300" indent="0">
              <a:buNone/>
            </a:pPr>
            <a:r>
              <a:rPr lang="en-US" sz="1000" b="1" dirty="0">
                <a:latin typeface="Times New Roman" panose="02020603050405020304" pitchFamily="18" charset="0"/>
                <a:cs typeface="Times New Roman" panose="02020603050405020304" pitchFamily="18" charset="0"/>
              </a:rPr>
              <a:t>Principle 7: Sanitize Data Sent to Other Systems</a:t>
            </a:r>
          </a:p>
          <a:p>
            <a:pPr marL="114300" indent="0">
              <a:buNone/>
            </a:pPr>
            <a:r>
              <a:rPr lang="en-US" sz="1000" b="1" dirty="0">
                <a:latin typeface="Times New Roman" panose="02020603050405020304" pitchFamily="18" charset="0"/>
                <a:cs typeface="Times New Roman" panose="02020603050405020304" pitchFamily="18" charset="0"/>
              </a:rPr>
              <a:t>Applies to: </a:t>
            </a:r>
          </a:p>
          <a:p>
            <a:r>
              <a:rPr lang="en-US" sz="1000" dirty="0">
                <a:effectLst/>
                <a:latin typeface="Times New Roman" panose="02020603050405020304" pitchFamily="18" charset="0"/>
                <a:cs typeface="Times New Roman" panose="02020603050405020304" pitchFamily="18" charset="0"/>
              </a:rPr>
              <a:t>STD-003-CPP – Use Safe String Handling Functions</a:t>
            </a:r>
          </a:p>
          <a:p>
            <a:r>
              <a:rPr lang="en-US" sz="1000" dirty="0">
                <a:effectLst/>
                <a:latin typeface="Times New Roman" panose="02020603050405020304" pitchFamily="18" charset="0"/>
                <a:cs typeface="Times New Roman" panose="02020603050405020304" pitchFamily="18" charset="0"/>
              </a:rPr>
              <a:t>STD-004-CPP – Use Parameterized Queries</a:t>
            </a:r>
          </a:p>
          <a:p>
            <a:pPr marL="114300" indent="0">
              <a:buNone/>
            </a:pPr>
            <a:r>
              <a:rPr lang="en-US" sz="1000" b="1" dirty="0">
                <a:latin typeface="Times New Roman" panose="02020603050405020304" pitchFamily="18" charset="0"/>
                <a:cs typeface="Times New Roman" panose="02020603050405020304" pitchFamily="18" charset="0"/>
              </a:rPr>
              <a:t>Principle 8: Practice Defense in Depth</a:t>
            </a:r>
          </a:p>
          <a:p>
            <a:pPr marL="114300" indent="0">
              <a:buNone/>
            </a:pPr>
            <a:r>
              <a:rPr lang="en-US" sz="1000" b="1" dirty="0">
                <a:effectLst/>
                <a:latin typeface="Times New Roman" panose="02020603050405020304" pitchFamily="18" charset="0"/>
                <a:cs typeface="Times New Roman" panose="02020603050405020304" pitchFamily="18" charset="0"/>
              </a:rPr>
              <a:t>Applies to: </a:t>
            </a:r>
          </a:p>
          <a:p>
            <a:r>
              <a:rPr lang="en-US" sz="1000" dirty="0">
                <a:effectLst/>
                <a:latin typeface="Times New Roman" panose="02020603050405020304" pitchFamily="18" charset="0"/>
                <a:cs typeface="Times New Roman" panose="02020603050405020304" pitchFamily="18" charset="0"/>
              </a:rPr>
              <a:t>STD-005-CPP – Avoid Memory Leaks</a:t>
            </a:r>
          </a:p>
          <a:p>
            <a:r>
              <a:rPr lang="en-US" sz="1000" dirty="0">
                <a:effectLst/>
                <a:latin typeface="Times New Roman" panose="02020603050405020304" pitchFamily="18" charset="0"/>
                <a:cs typeface="Times New Roman" panose="02020603050405020304" pitchFamily="18" charset="0"/>
              </a:rPr>
              <a:t>STD-010-CPP – Use Thread-Safe Data Access</a:t>
            </a:r>
          </a:p>
          <a:p>
            <a:pPr marL="114300" indent="0">
              <a:buNone/>
            </a:pPr>
            <a:r>
              <a:rPr lang="en-US" sz="1000" b="1" dirty="0">
                <a:effectLst/>
                <a:latin typeface="Times New Roman" panose="02020603050405020304" pitchFamily="18" charset="0"/>
                <a:cs typeface="Times New Roman" panose="02020603050405020304" pitchFamily="18" charset="0"/>
              </a:rPr>
              <a:t>Principle 9: </a:t>
            </a:r>
            <a:r>
              <a:rPr lang="en-US" sz="1000" b="1" dirty="0">
                <a:latin typeface="Times New Roman" panose="02020603050405020304" pitchFamily="18" charset="0"/>
                <a:cs typeface="Times New Roman" panose="02020603050405020304" pitchFamily="18" charset="0"/>
              </a:rPr>
              <a:t>Use Effective Quality Assurance Techniques</a:t>
            </a:r>
          </a:p>
          <a:p>
            <a:pPr marL="114300" indent="0">
              <a:buNone/>
            </a:pPr>
            <a:r>
              <a:rPr lang="en-US" sz="1000" b="1" dirty="0">
                <a:effectLst/>
                <a:latin typeface="Times New Roman" panose="02020603050405020304" pitchFamily="18" charset="0"/>
                <a:cs typeface="Times New Roman" panose="02020603050405020304" pitchFamily="18" charset="0"/>
              </a:rPr>
              <a:t>Applies</a:t>
            </a:r>
            <a:r>
              <a:rPr lang="en-US" sz="1000" b="1" dirty="0">
                <a:latin typeface="Times New Roman" panose="02020603050405020304" pitchFamily="18" charset="0"/>
                <a:cs typeface="Times New Roman" panose="02020603050405020304" pitchFamily="18" charset="0"/>
              </a:rPr>
              <a:t> to: </a:t>
            </a:r>
          </a:p>
          <a:p>
            <a:r>
              <a:rPr lang="en-US" sz="1000" dirty="0">
                <a:effectLst/>
                <a:latin typeface="Times New Roman" panose="02020603050405020304" pitchFamily="18" charset="0"/>
                <a:cs typeface="Times New Roman" panose="02020603050405020304" pitchFamily="18" charset="0"/>
              </a:rPr>
              <a:t>STD-002-CPP – Avoid Magic Numbers</a:t>
            </a:r>
          </a:p>
          <a:p>
            <a:r>
              <a:rPr lang="en-US" sz="1000" dirty="0">
                <a:effectLst/>
                <a:latin typeface="Times New Roman" panose="02020603050405020304" pitchFamily="18" charset="0"/>
                <a:cs typeface="Times New Roman" panose="02020603050405020304" pitchFamily="18" charset="0"/>
              </a:rPr>
              <a:t>STD-006-CPP – Use Assertions for Debugging Only</a:t>
            </a:r>
          </a:p>
          <a:p>
            <a:r>
              <a:rPr lang="en-US" sz="1000" dirty="0">
                <a:effectLst/>
                <a:latin typeface="Times New Roman" panose="02020603050405020304" pitchFamily="18" charset="0"/>
                <a:cs typeface="Times New Roman" panose="02020603050405020304" pitchFamily="18" charset="0"/>
              </a:rPr>
              <a:t>STD-007-CPP – Use Exceptions for Error Handling</a:t>
            </a:r>
          </a:p>
          <a:p>
            <a:pPr marL="114300" indent="0">
              <a:buNone/>
            </a:pPr>
            <a:r>
              <a:rPr lang="en-US" sz="1000" b="1" dirty="0">
                <a:effectLst/>
                <a:latin typeface="Times New Roman" panose="02020603050405020304" pitchFamily="18" charset="0"/>
                <a:cs typeface="Times New Roman" panose="02020603050405020304" pitchFamily="18" charset="0"/>
              </a:rPr>
              <a:t>Principle 10: </a:t>
            </a:r>
          </a:p>
          <a:p>
            <a:pPr marL="114300" indent="0">
              <a:buNone/>
            </a:pPr>
            <a:r>
              <a:rPr lang="en-US" sz="1000" b="1" dirty="0">
                <a:latin typeface="Times New Roman" panose="02020603050405020304" pitchFamily="18" charset="0"/>
                <a:cs typeface="Times New Roman" panose="02020603050405020304" pitchFamily="18" charset="0"/>
              </a:rPr>
              <a:t>Applies to: </a:t>
            </a:r>
            <a:endParaRPr lang="en-US" sz="1000" b="1" dirty="0">
              <a:effectLst/>
              <a:latin typeface="Times New Roman" panose="02020603050405020304" pitchFamily="18" charset="0"/>
              <a:cs typeface="Times New Roman" panose="02020603050405020304" pitchFamily="18" charset="0"/>
            </a:endParaRPr>
          </a:p>
          <a:p>
            <a:r>
              <a:rPr lang="en-US" sz="1000" dirty="0">
                <a:effectLst/>
                <a:latin typeface="Times New Roman" panose="02020603050405020304" pitchFamily="18" charset="0"/>
                <a:cs typeface="Times New Roman" panose="02020603050405020304" pitchFamily="18" charset="0"/>
              </a:rPr>
              <a:t>All 10 coding standards collectively reflect this principle.</a:t>
            </a:r>
          </a:p>
          <a:p>
            <a:pPr marL="114300" indent="0">
              <a:buNone/>
            </a:pPr>
            <a:endParaRPr lang="en-US" sz="1100" dirty="0"/>
          </a:p>
        </p:txBody>
      </p:sp>
      <p:pic>
        <p:nvPicPr>
          <p:cNvPr id="6" name="Google Shape;183;p7" descr="Green Pace logo">
            <a:extLst>
              <a:ext uri="{FF2B5EF4-FFF2-40B4-BE49-F238E27FC236}">
                <a16:creationId xmlns:a16="http://schemas.microsoft.com/office/drawing/2014/main" id="{2D852395-7634-2368-A018-60E684B21D59}"/>
              </a:ext>
            </a:extLst>
          </p:cNvPr>
          <p:cNvPicPr preferRelativeResize="0"/>
          <p:nvPr/>
        </p:nvPicPr>
        <p:blipFill>
          <a:blip r:embed="rId6">
            <a:alphaModFix/>
          </a:blip>
          <a:stretch>
            <a:fillRect/>
          </a:stretch>
        </p:blipFill>
        <p:spPr>
          <a:xfrm>
            <a:off x="11381599" y="5740671"/>
            <a:ext cx="886601" cy="1149225"/>
          </a:xfrm>
          <a:prstGeom prst="rect">
            <a:avLst/>
          </a:prstGeom>
          <a:noFill/>
          <a:ln>
            <a:noFill/>
          </a:ln>
        </p:spPr>
      </p:pic>
      <p:pic>
        <p:nvPicPr>
          <p:cNvPr id="24" name="Audio 23">
            <a:extLst>
              <a:ext uri="{FF2B5EF4-FFF2-40B4-BE49-F238E27FC236}">
                <a16:creationId xmlns:a16="http://schemas.microsoft.com/office/drawing/2014/main" id="{E7599950-6118-BE72-80AF-975B5891B0D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264"/>
    </mc:Choice>
    <mc:Fallback>
      <p:transition spd="slow" advTm="55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0" y="1765005"/>
            <a:ext cx="12192000" cy="5092995"/>
          </a:xfrm>
          <a:prstGeom prst="rect">
            <a:avLst/>
          </a:prstGeom>
          <a:noFill/>
          <a:ln>
            <a:noFill/>
          </a:ln>
        </p:spPr>
        <p:txBody>
          <a:bodyPr spcFirstLastPara="1" wrap="square" lIns="91425" tIns="45700" rIns="91425" bIns="45700" anchor="t" anchorCtr="0">
            <a:normAutofit/>
          </a:bodyPr>
          <a:lstStyle/>
          <a:p>
            <a:pPr marL="114300" indent="0">
              <a:buNone/>
            </a:pPr>
            <a:r>
              <a:rPr lang="en-US" sz="1000" b="1" dirty="0">
                <a:latin typeface="Times New Roman" panose="02020603050405020304" pitchFamily="18" charset="0"/>
                <a:cs typeface="Times New Roman" panose="02020603050405020304" pitchFamily="18" charset="0"/>
              </a:rPr>
              <a:t>Prioritization is based on:</a:t>
            </a:r>
            <a:endParaRPr lang="en-US" sz="1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Impact</a:t>
            </a:r>
            <a:r>
              <a:rPr lang="en-US" sz="1000" dirty="0">
                <a:latin typeface="Times New Roman" panose="02020603050405020304" pitchFamily="18" charset="0"/>
                <a:cs typeface="Times New Roman" panose="02020603050405020304" pitchFamily="18" charset="0"/>
              </a:rPr>
              <a:t> if the vulnerability is exploited</a:t>
            </a:r>
          </a:p>
          <a:p>
            <a:pPr>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Likelihood</a:t>
            </a:r>
            <a:r>
              <a:rPr lang="en-US" sz="1000" dirty="0">
                <a:latin typeface="Times New Roman" panose="02020603050405020304" pitchFamily="18" charset="0"/>
                <a:cs typeface="Times New Roman" panose="02020603050405020304" pitchFamily="18" charset="0"/>
              </a:rPr>
              <a:t> of the vulnerability occurring</a:t>
            </a:r>
          </a:p>
          <a:p>
            <a:pPr>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Effort</a:t>
            </a:r>
            <a:r>
              <a:rPr lang="en-US" sz="1000" dirty="0">
                <a:latin typeface="Times New Roman" panose="02020603050405020304" pitchFamily="18" charset="0"/>
                <a:cs typeface="Times New Roman" panose="02020603050405020304" pitchFamily="18" charset="0"/>
              </a:rPr>
              <a:t> required to fix or mitigate</a:t>
            </a:r>
          </a:p>
          <a:p>
            <a:pPr marL="114300" indent="0">
              <a:buNone/>
            </a:pPr>
            <a:r>
              <a:rPr lang="en-US" sz="1000" dirty="0">
                <a:latin typeface="Times New Roman" panose="02020603050405020304" pitchFamily="18" charset="0"/>
                <a:cs typeface="Times New Roman" panose="02020603050405020304" pitchFamily="18" charset="0"/>
              </a:rPr>
              <a:t>Critical issues like SQL injection and overflow rank highest. Readability and style issues, like magic numbers, are ranked lowest but still contribute to long-term security.</a:t>
            </a:r>
          </a:p>
        </p:txBody>
      </p:sp>
      <p:graphicFrame>
        <p:nvGraphicFramePr>
          <p:cNvPr id="6" name="Table 5">
            <a:extLst>
              <a:ext uri="{FF2B5EF4-FFF2-40B4-BE49-F238E27FC236}">
                <a16:creationId xmlns:a16="http://schemas.microsoft.com/office/drawing/2014/main" id="{0DE48C9C-29BF-29A0-165B-2897947E4EF1}"/>
              </a:ext>
            </a:extLst>
          </p:cNvPr>
          <p:cNvGraphicFramePr>
            <a:graphicFrameLocks noGrp="1"/>
          </p:cNvGraphicFramePr>
          <p:nvPr>
            <p:extLst>
              <p:ext uri="{D42A27DB-BD31-4B8C-83A1-F6EECF244321}">
                <p14:modId xmlns:p14="http://schemas.microsoft.com/office/powerpoint/2010/main" val="3185363870"/>
              </p:ext>
            </p:extLst>
          </p:nvPr>
        </p:nvGraphicFramePr>
        <p:xfrm>
          <a:off x="-1" y="3189767"/>
          <a:ext cx="11305398" cy="3668225"/>
        </p:xfrm>
        <a:graphic>
          <a:graphicData uri="http://schemas.openxmlformats.org/drawingml/2006/table">
            <a:tbl>
              <a:tblPr/>
              <a:tblGrid>
                <a:gridCol w="3768466">
                  <a:extLst>
                    <a:ext uri="{9D8B030D-6E8A-4147-A177-3AD203B41FA5}">
                      <a16:colId xmlns:a16="http://schemas.microsoft.com/office/drawing/2014/main" val="2939703404"/>
                    </a:ext>
                  </a:extLst>
                </a:gridCol>
                <a:gridCol w="3768466">
                  <a:extLst>
                    <a:ext uri="{9D8B030D-6E8A-4147-A177-3AD203B41FA5}">
                      <a16:colId xmlns:a16="http://schemas.microsoft.com/office/drawing/2014/main" val="3700832384"/>
                    </a:ext>
                  </a:extLst>
                </a:gridCol>
                <a:gridCol w="3768466">
                  <a:extLst>
                    <a:ext uri="{9D8B030D-6E8A-4147-A177-3AD203B41FA5}">
                      <a16:colId xmlns:a16="http://schemas.microsoft.com/office/drawing/2014/main" val="3074535975"/>
                    </a:ext>
                  </a:extLst>
                </a:gridCol>
              </a:tblGrid>
              <a:tr h="333475">
                <a:tc>
                  <a:txBody>
                    <a:bodyPr/>
                    <a:lstStyle/>
                    <a:p>
                      <a:pPr algn="ctr"/>
                      <a:r>
                        <a:rPr lang="en-US" b="1" dirty="0">
                          <a:solidFill>
                            <a:schemeClr val="bg1"/>
                          </a:solidFill>
                          <a:effectLst/>
                          <a:latin typeface="Times New Roman" panose="02020603050405020304" pitchFamily="18" charset="0"/>
                          <a:cs typeface="Times New Roman" panose="02020603050405020304" pitchFamily="18" charset="0"/>
                        </a:rPr>
                        <a:t>Priority </a:t>
                      </a:r>
                      <a:endParaRPr lang="en-US" dirty="0">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r>
                        <a:rPr lang="en-US" b="1" dirty="0">
                          <a:solidFill>
                            <a:schemeClr val="bg1"/>
                          </a:solidFill>
                          <a:effectLst/>
                          <a:latin typeface="Times New Roman" panose="02020603050405020304" pitchFamily="18" charset="0"/>
                          <a:cs typeface="Times New Roman" panose="02020603050405020304" pitchFamily="18" charset="0"/>
                        </a:rPr>
                        <a:t>Standard </a:t>
                      </a:r>
                      <a:endParaRPr lang="en-US" dirty="0">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pPr algn="ctr"/>
                      <a:r>
                        <a:rPr lang="en-US" b="1" dirty="0">
                          <a:solidFill>
                            <a:schemeClr val="bg1"/>
                          </a:solidFill>
                          <a:effectLst/>
                          <a:latin typeface="Times New Roman" panose="02020603050405020304" pitchFamily="18" charset="0"/>
                          <a:cs typeface="Times New Roman" panose="02020603050405020304" pitchFamily="18" charset="0"/>
                        </a:rPr>
                        <a:t>Description</a:t>
                      </a:r>
                      <a:endParaRPr lang="en-US" dirty="0">
                        <a:effectLst/>
                        <a:latin typeface="Times New Roman" panose="02020603050405020304" pitchFamily="18" charset="0"/>
                        <a:cs typeface="Times New Roman" panose="02020603050405020304" pitchFamily="18"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816834694"/>
                  </a:ext>
                </a:extLst>
              </a:tr>
              <a:tr h="333475">
                <a:tc>
                  <a:txBody>
                    <a:bodyPr/>
                    <a:lstStyle/>
                    <a:p>
                      <a:r>
                        <a:rPr lang="en-US" dirty="0">
                          <a:solidFill>
                            <a:schemeClr val="bg1"/>
                          </a:solidFill>
                          <a:effectLst/>
                          <a:latin typeface="Times New Roman" panose="02020603050405020304" pitchFamily="18" charset="0"/>
                          <a:cs typeface="Times New Roman" panose="02020603050405020304" pitchFamily="18" charset="0"/>
                        </a:rPr>
                        <a:t>5 – Critical</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STD-004-CPP – Parameterized Queries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Prevents SQL injection</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1718333138"/>
                  </a:ext>
                </a:extLst>
              </a:tr>
              <a:tr h="333475">
                <a:tc>
                  <a:txBody>
                    <a:bodyPr/>
                    <a:lstStyle/>
                    <a:p>
                      <a:r>
                        <a:rPr lang="en-US" dirty="0">
                          <a:solidFill>
                            <a:schemeClr val="bg1"/>
                          </a:solidFill>
                          <a:effectLst/>
                          <a:latin typeface="Times New Roman" panose="02020603050405020304" pitchFamily="18" charset="0"/>
                          <a:cs typeface="Times New Roman" panose="02020603050405020304" pitchFamily="18" charset="0"/>
                        </a:rPr>
                        <a:t>5 – Critical</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STD-008-CPP – Prevent Integer Overflows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Stops crashes from arithmetic overflows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1959612605"/>
                  </a:ext>
                </a:extLst>
              </a:tr>
              <a:tr h="333475">
                <a:tc>
                  <a:txBody>
                    <a:bodyPr/>
                    <a:lstStyle/>
                    <a:p>
                      <a:r>
                        <a:rPr lang="en-US">
                          <a:solidFill>
                            <a:schemeClr val="bg1"/>
                          </a:solidFill>
                          <a:effectLst/>
                          <a:latin typeface="Times New Roman" panose="02020603050405020304" pitchFamily="18" charset="0"/>
                          <a:cs typeface="Times New Roman" panose="02020603050405020304" pitchFamily="18" charset="0"/>
                        </a:rPr>
                        <a:t>4 – High</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STD-003-CPP – Safe String Handling</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Avoids buffer overflows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1204472414"/>
                  </a:ext>
                </a:extLst>
              </a:tr>
              <a:tr h="333475">
                <a:tc>
                  <a:txBody>
                    <a:bodyPr/>
                    <a:lstStyle/>
                    <a:p>
                      <a:r>
                        <a:rPr lang="en-US" dirty="0">
                          <a:solidFill>
                            <a:schemeClr val="bg1"/>
                          </a:solidFill>
                          <a:effectLst/>
                          <a:latin typeface="Times New Roman" panose="02020603050405020304" pitchFamily="18" charset="0"/>
                          <a:cs typeface="Times New Roman" panose="02020603050405020304" pitchFamily="18" charset="0"/>
                        </a:rPr>
                        <a:t>4 – High</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STD-005-CPP – Avoid Memory Leaks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Maintains performance and reliability</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586187945"/>
                  </a:ext>
                </a:extLst>
              </a:tr>
              <a:tr h="333475">
                <a:tc>
                  <a:txBody>
                    <a:bodyPr/>
                    <a:lstStyle/>
                    <a:p>
                      <a:r>
                        <a:rPr lang="en-US">
                          <a:solidFill>
                            <a:schemeClr val="bg1"/>
                          </a:solidFill>
                          <a:effectLst/>
                          <a:latin typeface="Times New Roman" panose="02020603050405020304" pitchFamily="18" charset="0"/>
                          <a:cs typeface="Times New Roman" panose="02020603050405020304" pitchFamily="18" charset="0"/>
                        </a:rPr>
                        <a:t>4 – High</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STD-010-CPP – Thread-Safe Access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Prevents race conditions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3535186959"/>
                  </a:ext>
                </a:extLst>
              </a:tr>
              <a:tr h="333475">
                <a:tc>
                  <a:txBody>
                    <a:bodyPr/>
                    <a:lstStyle/>
                    <a:p>
                      <a:r>
                        <a:rPr lang="en-US">
                          <a:solidFill>
                            <a:schemeClr val="bg1"/>
                          </a:solidFill>
                          <a:effectLst/>
                          <a:latin typeface="Times New Roman" panose="02020603050405020304" pitchFamily="18" charset="0"/>
                          <a:cs typeface="Times New Roman" panose="02020603050405020304" pitchFamily="18" charset="0"/>
                        </a:rPr>
                        <a:t>3 – Medium</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STD-007-CPP – Exception Handling</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Tracks and manages runtime errors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524894825"/>
                  </a:ext>
                </a:extLst>
              </a:tr>
              <a:tr h="333475">
                <a:tc>
                  <a:txBody>
                    <a:bodyPr/>
                    <a:lstStyle/>
                    <a:p>
                      <a:r>
                        <a:rPr lang="en-US">
                          <a:solidFill>
                            <a:schemeClr val="bg1"/>
                          </a:solidFill>
                          <a:effectLst/>
                          <a:latin typeface="Times New Roman" panose="02020603050405020304" pitchFamily="18" charset="0"/>
                          <a:cs typeface="Times New Roman" panose="02020603050405020304" pitchFamily="18" charset="0"/>
                        </a:rPr>
                        <a:t>3 – Medium</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STD-009-CPP – Avoid Hardcoded Paths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Reduces exposure of sensitive files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2475108767"/>
                  </a:ext>
                </a:extLst>
              </a:tr>
              <a:tr h="333475">
                <a:tc>
                  <a:txBody>
                    <a:bodyPr/>
                    <a:lstStyle/>
                    <a:p>
                      <a:r>
                        <a:rPr lang="en-US">
                          <a:solidFill>
                            <a:schemeClr val="bg1"/>
                          </a:solidFill>
                          <a:effectLst/>
                          <a:latin typeface="Times New Roman" panose="02020603050405020304" pitchFamily="18" charset="0"/>
                          <a:cs typeface="Times New Roman" panose="02020603050405020304" pitchFamily="18" charset="0"/>
                        </a:rPr>
                        <a:t>2 – Medium</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STD-001-CPP – Fixed-Width Integers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Prevents unpredictable data behavior</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4156096309"/>
                  </a:ext>
                </a:extLst>
              </a:tr>
              <a:tr h="333475">
                <a:tc>
                  <a:txBody>
                    <a:bodyPr/>
                    <a:lstStyle/>
                    <a:p>
                      <a:r>
                        <a:rPr lang="en-US">
                          <a:solidFill>
                            <a:schemeClr val="bg1"/>
                          </a:solidFill>
                          <a:effectLst/>
                          <a:latin typeface="Times New Roman" panose="02020603050405020304" pitchFamily="18" charset="0"/>
                          <a:cs typeface="Times New Roman" panose="02020603050405020304" pitchFamily="18" charset="0"/>
                        </a:rPr>
                        <a:t>2 – Medium</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a:solidFill>
                            <a:schemeClr val="bg1"/>
                          </a:solidFill>
                          <a:effectLst/>
                          <a:latin typeface="Times New Roman" panose="02020603050405020304" pitchFamily="18" charset="0"/>
                          <a:cs typeface="Times New Roman" panose="02020603050405020304" pitchFamily="18" charset="0"/>
                        </a:rPr>
                        <a:t>STD-006-CPP – Assertions for Debugging</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Avoids production misuse of assertions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1659391935"/>
                  </a:ext>
                </a:extLst>
              </a:tr>
              <a:tr h="333475">
                <a:tc>
                  <a:txBody>
                    <a:bodyPr/>
                    <a:lstStyle/>
                    <a:p>
                      <a:r>
                        <a:rPr lang="en-US" dirty="0">
                          <a:solidFill>
                            <a:schemeClr val="bg1"/>
                          </a:solidFill>
                          <a:effectLst/>
                          <a:latin typeface="Times New Roman" panose="02020603050405020304" pitchFamily="18" charset="0"/>
                          <a:cs typeface="Times New Roman" panose="02020603050405020304" pitchFamily="18" charset="0"/>
                        </a:rPr>
                        <a:t>1 – Low</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STD-002-CPP – Avoid Magic Numbers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tc>
                  <a:txBody>
                    <a:bodyPr/>
                    <a:lstStyle/>
                    <a:p>
                      <a:r>
                        <a:rPr lang="en-US" dirty="0">
                          <a:solidFill>
                            <a:schemeClr val="bg1"/>
                          </a:solidFill>
                          <a:effectLst/>
                          <a:latin typeface="Times New Roman" panose="02020603050405020304" pitchFamily="18" charset="0"/>
                          <a:cs typeface="Times New Roman" panose="02020603050405020304" pitchFamily="18" charset="0"/>
                        </a:rPr>
                        <a:t>Improves readability and consistency</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noFill/>
                  </a:tcPr>
                </a:tc>
                <a:extLst>
                  <a:ext uri="{0D108BD9-81ED-4DB2-BD59-A6C34878D82A}">
                    <a16:rowId xmlns:a16="http://schemas.microsoft.com/office/drawing/2014/main" val="83454113"/>
                  </a:ext>
                </a:extLst>
              </a:tr>
            </a:tbl>
          </a:graphicData>
        </a:graphic>
      </p:graphicFrame>
      <p:pic>
        <p:nvPicPr>
          <p:cNvPr id="8" name="Google Shape;183;p7" descr="Green Pace logo">
            <a:extLst>
              <a:ext uri="{FF2B5EF4-FFF2-40B4-BE49-F238E27FC236}">
                <a16:creationId xmlns:a16="http://schemas.microsoft.com/office/drawing/2014/main" id="{58C85DF2-4AF4-3F90-48D0-56AEFD8EC330}"/>
              </a:ext>
            </a:extLst>
          </p:cNvPr>
          <p:cNvPicPr preferRelativeResize="0"/>
          <p:nvPr/>
        </p:nvPicPr>
        <p:blipFill>
          <a:blip r:embed="rId6">
            <a:alphaModFix/>
          </a:blip>
          <a:stretch>
            <a:fillRect/>
          </a:stretch>
        </p:blipFill>
        <p:spPr>
          <a:xfrm>
            <a:off x="11295043" y="5793722"/>
            <a:ext cx="886601" cy="1149225"/>
          </a:xfrm>
          <a:prstGeom prst="rect">
            <a:avLst/>
          </a:prstGeom>
          <a:noFill/>
          <a:ln>
            <a:noFill/>
          </a:ln>
        </p:spPr>
      </p:pic>
      <p:pic>
        <p:nvPicPr>
          <p:cNvPr id="39" name="Audio 38">
            <a:extLst>
              <a:ext uri="{FF2B5EF4-FFF2-40B4-BE49-F238E27FC236}">
                <a16:creationId xmlns:a16="http://schemas.microsoft.com/office/drawing/2014/main" id="{FF45229D-7257-E70E-A900-F4E5B27743A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374"/>
    </mc:Choice>
    <mc:Fallback>
      <p:transition spd="slow" advTm="40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0" y="2194560"/>
            <a:ext cx="12192000" cy="4557114"/>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r>
              <a:rPr lang="en-US" sz="1800" b="1" dirty="0">
                <a:effectLst/>
                <a:latin typeface="Times New Roman" panose="02020603050405020304" pitchFamily="18" charset="0"/>
                <a:cs typeface="Times New Roman" panose="02020603050405020304" pitchFamily="18" charset="0"/>
              </a:rPr>
              <a:t>Encryption in Flight</a:t>
            </a:r>
            <a:br>
              <a:rPr lang="en-US" sz="1800" dirty="0">
                <a:effectLst/>
                <a:latin typeface="Times New Roman" panose="02020603050405020304" pitchFamily="18" charset="0"/>
                <a:cs typeface="Times New Roman" panose="02020603050405020304" pitchFamily="18" charset="0"/>
              </a:rPr>
            </a:br>
            <a:endParaRPr lang="en-US" sz="1800" dirty="0">
              <a:effectLst/>
              <a:latin typeface="Times New Roman" panose="02020603050405020304" pitchFamily="18" charset="0"/>
              <a:cs typeface="Times New Roman" panose="02020603050405020304" pitchFamily="18" charset="0"/>
            </a:endParaRPr>
          </a:p>
          <a:p>
            <a:pPr marL="171450" indent="-171450">
              <a:spcBef>
                <a:spcPts val="0"/>
              </a:spcBef>
              <a:buSzPts val="2000"/>
            </a:pPr>
            <a:r>
              <a:rPr lang="en-US" sz="1800" dirty="0">
                <a:effectLst/>
                <a:latin typeface="Times New Roman" panose="02020603050405020304" pitchFamily="18" charset="0"/>
                <a:cs typeface="Times New Roman" panose="02020603050405020304" pitchFamily="18" charset="0"/>
              </a:rPr>
              <a:t>All data transmitted over networks must be encrypted using TLS 1.2 or higher. This protects sensitive information from interception during communication between systems, APIs, or users.</a:t>
            </a:r>
          </a:p>
          <a:p>
            <a:pPr marL="0" indent="0">
              <a:spcBef>
                <a:spcPts val="0"/>
              </a:spcBef>
              <a:buSzPts val="2000"/>
              <a:buNone/>
            </a:pPr>
            <a:endParaRPr lang="en-US" sz="1800"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sz="1800" b="1" dirty="0">
                <a:effectLst/>
                <a:latin typeface="Times New Roman" panose="02020603050405020304" pitchFamily="18" charset="0"/>
                <a:cs typeface="Times New Roman" panose="02020603050405020304" pitchFamily="18" charset="0"/>
              </a:rPr>
              <a:t>Encryption at Rest</a:t>
            </a:r>
            <a:br>
              <a:rPr lang="en-US" sz="1800" dirty="0">
                <a:effectLst/>
                <a:latin typeface="Times New Roman" panose="02020603050405020304" pitchFamily="18" charset="0"/>
                <a:cs typeface="Times New Roman" panose="02020603050405020304" pitchFamily="18" charset="0"/>
              </a:rPr>
            </a:br>
            <a:endParaRPr lang="en-US" sz="1800" dirty="0">
              <a:effectLst/>
              <a:latin typeface="Times New Roman" panose="02020603050405020304" pitchFamily="18" charset="0"/>
              <a:cs typeface="Times New Roman" panose="02020603050405020304" pitchFamily="18" charset="0"/>
            </a:endParaRPr>
          </a:p>
          <a:p>
            <a:pPr marL="171450" indent="-171450">
              <a:spcBef>
                <a:spcPts val="0"/>
              </a:spcBef>
              <a:buSzPts val="2000"/>
            </a:pPr>
            <a:r>
              <a:rPr lang="en-US" sz="1800" dirty="0">
                <a:effectLst/>
                <a:latin typeface="Times New Roman" panose="02020603050405020304" pitchFamily="18" charset="0"/>
                <a:cs typeface="Times New Roman" panose="02020603050405020304" pitchFamily="18" charset="0"/>
              </a:rPr>
              <a:t>Stored data—including databases, backups, and log files—must be encrypted using strong algorithms like AES-256. This ensures that if physical storage is lost or stolen, the data remains protected.</a:t>
            </a:r>
          </a:p>
          <a:p>
            <a:pPr marL="0" indent="0">
              <a:spcBef>
                <a:spcPts val="0"/>
              </a:spcBef>
              <a:buSzPts val="2000"/>
              <a:buNone/>
            </a:pPr>
            <a:endParaRPr lang="en-US" sz="1800" dirty="0">
              <a:latin typeface="Times New Roman" panose="02020603050405020304" pitchFamily="18" charset="0"/>
              <a:cs typeface="Times New Roman" panose="02020603050405020304" pitchFamily="18" charset="0"/>
            </a:endParaRPr>
          </a:p>
          <a:p>
            <a:pPr marL="0" indent="0">
              <a:spcBef>
                <a:spcPts val="0"/>
              </a:spcBef>
              <a:buSzPts val="2000"/>
              <a:buNone/>
            </a:pPr>
            <a:r>
              <a:rPr lang="en-US" sz="1800" b="1" dirty="0">
                <a:latin typeface="Times New Roman" panose="02020603050405020304" pitchFamily="18" charset="0"/>
                <a:cs typeface="Times New Roman" panose="02020603050405020304" pitchFamily="18" charset="0"/>
              </a:rPr>
              <a:t>Encryption in Use</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marL="171450" indent="-171450">
              <a:spcBef>
                <a:spcPts val="0"/>
              </a:spcBef>
              <a:buSzPts val="2000"/>
            </a:pPr>
            <a:r>
              <a:rPr lang="en-US" sz="1800" dirty="0">
                <a:latin typeface="Times New Roman" panose="02020603050405020304" pitchFamily="18" charset="0"/>
                <a:cs typeface="Times New Roman" panose="02020603050405020304" pitchFamily="18" charset="0"/>
              </a:rPr>
              <a:t>Sensitive data being processed in memory must be protected using secure coding practices, runtime protections, and, when applicable, hardware-based isolation (e.g., secure enclaves). This reduces the risk of in-memory attacks or leakage.</a:t>
            </a:r>
          </a:p>
          <a:p>
            <a:pPr marL="0" indent="0">
              <a:spcBef>
                <a:spcPts val="0"/>
              </a:spcBef>
              <a:buSzPts val="2000"/>
              <a:buNone/>
            </a:pPr>
            <a:endParaRPr lang="en-US" sz="1050" dirty="0">
              <a:effectLst/>
              <a:latin typeface="Helvetica Neue" panose="02000503000000020004" pitchFamily="2" charset="0"/>
            </a:endParaRPr>
          </a:p>
          <a:p>
            <a:pPr marL="0" indent="0">
              <a:spcBef>
                <a:spcPts val="0"/>
              </a:spcBef>
              <a:buSzPts val="2000"/>
              <a:buNone/>
            </a:pPr>
            <a:endParaRPr lang="en-US" sz="1200" dirty="0">
              <a:effectLst/>
              <a:latin typeface="Helvetica Neue" panose="02000503000000020004" pitchFamily="2" charset="0"/>
            </a:endParaRPr>
          </a:p>
          <a:p>
            <a:pPr marL="0" lvl="0" indent="0" algn="l" rtl="0">
              <a:lnSpc>
                <a:spcPct val="90000"/>
              </a:lnSpc>
              <a:spcBef>
                <a:spcPts val="0"/>
              </a:spcBef>
              <a:spcAft>
                <a:spcPts val="0"/>
              </a:spcAft>
              <a:buClr>
                <a:schemeClr val="lt1"/>
              </a:buClr>
              <a:buSzPts val="2000"/>
              <a:buNone/>
            </a:pPr>
            <a:endParaRPr lang="en-US"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1" name="Audio 20">
            <a:extLst>
              <a:ext uri="{FF2B5EF4-FFF2-40B4-BE49-F238E27FC236}">
                <a16:creationId xmlns:a16="http://schemas.microsoft.com/office/drawing/2014/main" id="{B9FA1E68-9A50-8C31-73A4-0DFCAF3535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661"/>
    </mc:Choice>
    <mc:Fallback>
      <p:transition spd="slow" advTm="36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0" y="2179674"/>
            <a:ext cx="12192000" cy="4678326"/>
          </a:xfrm>
          <a:prstGeom prst="rect">
            <a:avLst/>
          </a:prstGeom>
          <a:noFill/>
          <a:ln>
            <a:noFill/>
          </a:ln>
        </p:spPr>
        <p:txBody>
          <a:bodyPr spcFirstLastPara="1" wrap="square" lIns="91425" tIns="45700" rIns="91425" bIns="45700" anchor="t" anchorCtr="0">
            <a:normAutofit/>
          </a:bodyPr>
          <a:lstStyle/>
          <a:p>
            <a:pPr marL="0" indent="0">
              <a:spcBef>
                <a:spcPts val="0"/>
              </a:spcBef>
              <a:buSzPts val="2400"/>
              <a:buNone/>
            </a:pPr>
            <a:r>
              <a:rPr lang="en-US" b="1" dirty="0">
                <a:effectLst/>
                <a:latin typeface="Times New Roman" panose="02020603050405020304" pitchFamily="18" charset="0"/>
                <a:cs typeface="Times New Roman" panose="02020603050405020304" pitchFamily="18" charset="0"/>
              </a:rPr>
              <a:t>Authentication</a:t>
            </a:r>
            <a:br>
              <a:rPr lang="en-US" dirty="0">
                <a:effectLst/>
                <a:latin typeface="Times New Roman" panose="02020603050405020304" pitchFamily="18" charset="0"/>
                <a:cs typeface="Times New Roman" panose="02020603050405020304" pitchFamily="18" charset="0"/>
              </a:rPr>
            </a:br>
            <a:endParaRPr lang="en-US" dirty="0">
              <a:effectLst/>
              <a:latin typeface="Times New Roman" panose="02020603050405020304" pitchFamily="18" charset="0"/>
              <a:cs typeface="Times New Roman" panose="02020603050405020304" pitchFamily="18" charset="0"/>
            </a:endParaRPr>
          </a:p>
          <a:p>
            <a:pPr marL="342900">
              <a:spcBef>
                <a:spcPts val="0"/>
              </a:spcBef>
              <a:buSzPts val="2400"/>
            </a:pPr>
            <a:r>
              <a:rPr lang="en-US" dirty="0">
                <a:effectLst/>
                <a:latin typeface="Times New Roman" panose="02020603050405020304" pitchFamily="18" charset="0"/>
                <a:cs typeface="Times New Roman" panose="02020603050405020304" pitchFamily="18" charset="0"/>
              </a:rPr>
              <a:t>All users must confirm their identity using secure login credentials. Multi-factor authentication is required to prevent unauthorized access and protect sensitive systems.</a:t>
            </a:r>
          </a:p>
          <a:p>
            <a:pPr marL="0" indent="0">
              <a:spcBef>
                <a:spcPts val="0"/>
              </a:spcBef>
              <a:buSzPts val="24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400"/>
              <a:buNone/>
            </a:pPr>
            <a:r>
              <a:rPr lang="en-US" b="1" dirty="0">
                <a:effectLst/>
                <a:latin typeface="Times New Roman" panose="02020603050405020304" pitchFamily="18" charset="0"/>
                <a:cs typeface="Times New Roman" panose="02020603050405020304" pitchFamily="18" charset="0"/>
              </a:rPr>
              <a:t>Authorization</a:t>
            </a:r>
            <a:br>
              <a:rPr lang="en-US" dirty="0">
                <a:effectLst/>
                <a:latin typeface="Times New Roman" panose="02020603050405020304" pitchFamily="18" charset="0"/>
                <a:cs typeface="Times New Roman" panose="02020603050405020304" pitchFamily="18" charset="0"/>
              </a:rPr>
            </a:br>
            <a:endParaRPr lang="en-US" dirty="0">
              <a:effectLst/>
              <a:latin typeface="Times New Roman" panose="02020603050405020304" pitchFamily="18" charset="0"/>
              <a:cs typeface="Times New Roman" panose="02020603050405020304" pitchFamily="18" charset="0"/>
            </a:endParaRPr>
          </a:p>
          <a:p>
            <a:pPr marL="342900">
              <a:spcBef>
                <a:spcPts val="0"/>
              </a:spcBef>
              <a:buSzPts val="2400"/>
            </a:pPr>
            <a:r>
              <a:rPr lang="en-US" dirty="0">
                <a:effectLst/>
                <a:latin typeface="Times New Roman" panose="02020603050405020304" pitchFamily="18" charset="0"/>
                <a:cs typeface="Times New Roman" panose="02020603050405020304" pitchFamily="18" charset="0"/>
              </a:rPr>
              <a:t>Access is granted based on user roles and responsibilities. Each user is only permitted to perform actions necessary for their role, following the principle of least privilege.</a:t>
            </a:r>
          </a:p>
          <a:p>
            <a:pPr marL="0" indent="0">
              <a:spcBef>
                <a:spcPts val="0"/>
              </a:spcBef>
              <a:buSzPts val="24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2400"/>
              <a:buNone/>
            </a:pPr>
            <a:r>
              <a:rPr lang="en-US" b="1" dirty="0">
                <a:effectLst/>
                <a:latin typeface="Times New Roman" panose="02020603050405020304" pitchFamily="18" charset="0"/>
                <a:cs typeface="Times New Roman" panose="02020603050405020304" pitchFamily="18" charset="0"/>
              </a:rPr>
              <a:t>Accounting</a:t>
            </a:r>
            <a:br>
              <a:rPr lang="en-US" dirty="0">
                <a:effectLst/>
                <a:latin typeface="Times New Roman" panose="02020603050405020304" pitchFamily="18" charset="0"/>
                <a:cs typeface="Times New Roman" panose="02020603050405020304" pitchFamily="18" charset="0"/>
              </a:rPr>
            </a:br>
            <a:endParaRPr lang="en-US" dirty="0">
              <a:effectLst/>
              <a:latin typeface="Times New Roman" panose="02020603050405020304" pitchFamily="18" charset="0"/>
              <a:cs typeface="Times New Roman" panose="02020603050405020304" pitchFamily="18" charset="0"/>
            </a:endParaRPr>
          </a:p>
          <a:p>
            <a:pPr marL="342900">
              <a:spcBef>
                <a:spcPts val="0"/>
              </a:spcBef>
              <a:buSzPts val="2400"/>
            </a:pPr>
            <a:r>
              <a:rPr lang="en-US" dirty="0">
                <a:effectLst/>
                <a:latin typeface="Times New Roman" panose="02020603050405020304" pitchFamily="18" charset="0"/>
                <a:cs typeface="Times New Roman" panose="02020603050405020304" pitchFamily="18" charset="0"/>
              </a:rPr>
              <a:t>System activity is continuously logged, including login attempts, file access, and administrative changes. These records help track usage, detect anomalies, and support audits.</a:t>
            </a:r>
          </a:p>
          <a:p>
            <a:pPr marL="0" indent="0">
              <a:spcBef>
                <a:spcPts val="0"/>
              </a:spcBef>
              <a:buSzPts val="2400"/>
              <a:buNone/>
            </a:pPr>
            <a:endParaRPr lang="en-US" dirty="0">
              <a:effectLst/>
              <a:latin typeface="Helvetica Neue" panose="02000503000000020004" pitchFamily="2" charset="0"/>
            </a:endParaRPr>
          </a:p>
          <a:p>
            <a:pPr marL="0" indent="0">
              <a:spcBef>
                <a:spcPts val="0"/>
              </a:spcBef>
              <a:buSzPts val="2400"/>
              <a:buNone/>
            </a:pPr>
            <a:endParaRPr lang="en-US" dirty="0">
              <a:effectLst/>
              <a:latin typeface="Helvetica Neue" panose="02000503000000020004" pitchFamily="2" charset="0"/>
            </a:endParaRPr>
          </a:p>
          <a:p>
            <a:pPr marL="0" lvl="0" indent="0" algn="l" rtl="0">
              <a:lnSpc>
                <a:spcPct val="90000"/>
              </a:lnSpc>
              <a:spcBef>
                <a:spcPts val="0"/>
              </a:spcBef>
              <a:spcAft>
                <a:spcPts val="0"/>
              </a:spcAft>
              <a:buClr>
                <a:schemeClr val="lt1"/>
              </a:buClr>
              <a:buSzPts val="2400"/>
              <a:buNone/>
            </a:pPr>
            <a:endParaRPr dirty="0"/>
          </a:p>
        </p:txBody>
      </p:sp>
      <p:pic>
        <p:nvPicPr>
          <p:cNvPr id="190" name="Google Shape;190;p8" descr="Green Pace logo"/>
          <p:cNvPicPr preferRelativeResize="0"/>
          <p:nvPr/>
        </p:nvPicPr>
        <p:blipFill>
          <a:blip r:embed="rId6">
            <a:alphaModFix/>
          </a:blip>
          <a:stretch>
            <a:fillRect/>
          </a:stretch>
        </p:blipFill>
        <p:spPr>
          <a:xfrm>
            <a:off x="11305399" y="5708775"/>
            <a:ext cx="886601" cy="1149225"/>
          </a:xfrm>
          <a:prstGeom prst="rect">
            <a:avLst/>
          </a:prstGeom>
          <a:noFill/>
          <a:ln>
            <a:noFill/>
          </a:ln>
        </p:spPr>
      </p:pic>
      <p:pic>
        <p:nvPicPr>
          <p:cNvPr id="8" name="Audio 7">
            <a:extLst>
              <a:ext uri="{FF2B5EF4-FFF2-40B4-BE49-F238E27FC236}">
                <a16:creationId xmlns:a16="http://schemas.microsoft.com/office/drawing/2014/main" id="{9A5F0C2F-693C-AA38-37B4-1D117C79EDD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298"/>
    </mc:Choice>
    <mc:Fallback>
      <p:transition spd="slow" advTm="40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102742" y="2194560"/>
            <a:ext cx="12192000" cy="4663440"/>
          </a:xfrm>
          <a:prstGeom prst="rect">
            <a:avLst/>
          </a:prstGeom>
          <a:noFill/>
          <a:ln>
            <a:noFill/>
          </a:ln>
        </p:spPr>
        <p:txBody>
          <a:bodyPr spcFirstLastPara="1" wrap="square" lIns="91425" tIns="45700" rIns="91425" bIns="45700" anchor="t" anchorCtr="0">
            <a:noAutofit/>
          </a:bodyPr>
          <a:lstStyle/>
          <a:p>
            <a:pPr marL="114300" indent="0">
              <a:buNone/>
            </a:pPr>
            <a:r>
              <a:rPr lang="en-US" sz="1600" b="1" dirty="0">
                <a:effectLst/>
                <a:latin typeface="Times New Roman" panose="02020603050405020304" pitchFamily="18" charset="0"/>
                <a:cs typeface="Times New Roman" panose="02020603050405020304" pitchFamily="18" charset="0"/>
              </a:rPr>
              <a:t>Vulnerability Chosen:</a:t>
            </a: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Buffer Overflow</a:t>
            </a:r>
          </a:p>
          <a:p>
            <a:pPr marL="114300" indent="0">
              <a:buNone/>
            </a:pPr>
            <a:r>
              <a:rPr lang="en-US" sz="1600" b="1" dirty="0">
                <a:effectLst/>
                <a:latin typeface="Times New Roman" panose="02020603050405020304" pitchFamily="18" charset="0"/>
                <a:cs typeface="Times New Roman" panose="02020603050405020304" pitchFamily="18" charset="0"/>
              </a:rPr>
              <a:t>Why It Was Chosen:</a:t>
            </a: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Buffer overflows are a common and dangerous vulnerability in C/C++ programs. If input exceeds allocated memory, it can corrupt data, crash the program, or allow code execution.</a:t>
            </a:r>
          </a:p>
          <a:p>
            <a:pPr marL="114300" indent="0">
              <a:buNone/>
            </a:pPr>
            <a:r>
              <a:rPr lang="en-US" sz="1600" b="1" dirty="0">
                <a:effectLst/>
                <a:latin typeface="Times New Roman" panose="02020603050405020304" pitchFamily="18" charset="0"/>
                <a:cs typeface="Times New Roman" panose="02020603050405020304" pitchFamily="18" charset="0"/>
              </a:rPr>
              <a:t>What Was Tested:</a:t>
            </a: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A function that stores user input in a fixed-size character array without bounds checking.</a:t>
            </a:r>
          </a:p>
          <a:p>
            <a:pPr marL="114300" indent="0">
              <a:buNone/>
            </a:pPr>
            <a:r>
              <a:rPr lang="en-US" sz="1600" b="1" dirty="0">
                <a:effectLst/>
                <a:latin typeface="Times New Roman" panose="02020603050405020304" pitchFamily="18" charset="0"/>
                <a:cs typeface="Times New Roman" panose="02020603050405020304" pitchFamily="18" charset="0"/>
              </a:rPr>
              <a:t>Purpose of the Tests:</a:t>
            </a: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To check how the function behaves under different input lengths:</a:t>
            </a:r>
          </a:p>
          <a:p>
            <a:pPr>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Valid input</a:t>
            </a:r>
          </a:p>
          <a:p>
            <a:pPr>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Input at boundary limit</a:t>
            </a:r>
          </a:p>
          <a:p>
            <a:pPr>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Excessively long input</a:t>
            </a:r>
          </a:p>
          <a:p>
            <a:pPr>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Input designed to overwrite adjacent memory</a:t>
            </a:r>
          </a:p>
          <a:p>
            <a:pPr marL="114300" indent="0">
              <a:buNone/>
            </a:pPr>
            <a:r>
              <a:rPr lang="en-US" sz="1600" b="1" dirty="0">
                <a:effectLst/>
                <a:latin typeface="Times New Roman" panose="02020603050405020304" pitchFamily="18" charset="0"/>
                <a:cs typeface="Times New Roman" panose="02020603050405020304" pitchFamily="18" charset="0"/>
              </a:rPr>
              <a:t>Goal:</a:t>
            </a:r>
            <a:br>
              <a:rPr lang="en-US" sz="1600" dirty="0">
                <a:effectLst/>
                <a:latin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cs typeface="Times New Roman" panose="02020603050405020304" pitchFamily="18" charset="0"/>
              </a:rPr>
              <a:t>To determine if the application safely handles or rejects input that could trigger a buffer overflow.</a:t>
            </a:r>
          </a:p>
          <a:p>
            <a:pPr marL="114300" indent="0">
              <a:buNone/>
            </a:pPr>
            <a:endParaRPr lang="en-US" sz="1050" dirty="0">
              <a:effectLst/>
              <a:latin typeface="Helvetica Neue" panose="02000503000000020004" pitchFamily="2" charset="0"/>
            </a:endParaRPr>
          </a:p>
          <a:p>
            <a:pPr marL="0" lvl="0" indent="0" algn="l" rtl="0">
              <a:lnSpc>
                <a:spcPct val="90000"/>
              </a:lnSpc>
              <a:spcBef>
                <a:spcPts val="1000"/>
              </a:spcBef>
              <a:spcAft>
                <a:spcPts val="0"/>
              </a:spcAft>
              <a:buSzPts val="1800"/>
              <a:buNone/>
            </a:pPr>
            <a:endParaRPr sz="1200" dirty="0">
              <a:latin typeface="Times New Roman" panose="02020603050405020304" pitchFamily="18" charset="0"/>
              <a:cs typeface="Times New Roman" panose="02020603050405020304" pitchFamily="18"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FBC1801E-D441-20B8-BE09-713CA86D2C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766"/>
    </mc:Choice>
    <mc:Fallback>
      <p:transition spd="slow" advTm="32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2FCA-00E3-2E5D-84E4-CAE0B912516A}"/>
              </a:ext>
            </a:extLst>
          </p:cNvPr>
          <p:cNvSpPr>
            <a:spLocks noGrp="1"/>
          </p:cNvSpPr>
          <p:nvPr>
            <p:ph type="title"/>
          </p:nvPr>
        </p:nvSpPr>
        <p:spPr>
          <a:xfrm>
            <a:off x="3019647" y="1903229"/>
            <a:ext cx="9172353" cy="159488"/>
          </a:xfrm>
        </p:spPr>
        <p:txBody>
          <a:bodyPr>
            <a:normAutofit fontScale="90000"/>
          </a:bodyPr>
          <a:lstStyle/>
          <a:p>
            <a:r>
              <a:rPr lang="en-US" dirty="0"/>
              <a:t>Does the function handle a normal string safely?</a:t>
            </a:r>
            <a:br>
              <a:rPr lang="en-US" b="1" dirty="0"/>
            </a:br>
            <a:br>
              <a:rPr lang="en-US" b="1" dirty="0"/>
            </a:br>
            <a:endParaRPr lang="en-US" dirty="0"/>
          </a:p>
        </p:txBody>
      </p:sp>
      <p:sp>
        <p:nvSpPr>
          <p:cNvPr id="3" name="Text Placeholder 2">
            <a:extLst>
              <a:ext uri="{FF2B5EF4-FFF2-40B4-BE49-F238E27FC236}">
                <a16:creationId xmlns:a16="http://schemas.microsoft.com/office/drawing/2014/main" id="{4F9F8B63-EC29-F574-24F7-100DF265D535}"/>
              </a:ext>
            </a:extLst>
          </p:cNvPr>
          <p:cNvSpPr>
            <a:spLocks noGrp="1"/>
          </p:cNvSpPr>
          <p:nvPr>
            <p:ph type="body" idx="1"/>
          </p:nvPr>
        </p:nvSpPr>
        <p:spPr>
          <a:xfrm>
            <a:off x="0" y="2194560"/>
            <a:ext cx="12192000" cy="4663440"/>
          </a:xfrm>
        </p:spPr>
        <p:txBody>
          <a:bodyPr>
            <a:normAutofit/>
          </a:bodyPr>
          <a:lstStyle/>
          <a:p>
            <a:r>
              <a:rPr lang="en-US" sz="1200" b="1" dirty="0">
                <a:latin typeface="Times New Roman" panose="02020603050405020304" pitchFamily="18" charset="0"/>
                <a:cs typeface="Times New Roman" panose="02020603050405020304" pitchFamily="18" charset="0"/>
              </a:rPr>
              <a:t>Test Type: </a:t>
            </a:r>
            <a:r>
              <a:rPr lang="en-US" sz="1200" dirty="0">
                <a:latin typeface="Times New Roman" panose="02020603050405020304" pitchFamily="18" charset="0"/>
                <a:cs typeface="Times New Roman" panose="02020603050405020304" pitchFamily="18" charset="0"/>
              </a:rPr>
              <a:t>Positive</a:t>
            </a:r>
          </a:p>
          <a:p>
            <a:r>
              <a:rPr lang="en-US" sz="1200" b="1" dirty="0">
                <a:latin typeface="Times New Roman" panose="02020603050405020304" pitchFamily="18" charset="0"/>
                <a:cs typeface="Times New Roman" panose="02020603050405020304" pitchFamily="18" charset="0"/>
              </a:rPr>
              <a:t>Test Description: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Checks if the application can safely process a short, valid string within buffer limits.</a:t>
            </a:r>
          </a:p>
          <a:p>
            <a:r>
              <a:rPr lang="en-US" sz="1200" b="1" dirty="0">
                <a:latin typeface="Times New Roman" panose="02020603050405020304" pitchFamily="18" charset="0"/>
                <a:cs typeface="Times New Roman" panose="02020603050405020304" pitchFamily="18" charset="0"/>
              </a:rPr>
              <a:t>Input Used:</a:t>
            </a:r>
            <a:br>
              <a:rPr lang="en-US" sz="1200" dirty="0">
                <a:latin typeface="Times New Roman" panose="02020603050405020304" pitchFamily="18" charset="0"/>
                <a:cs typeface="Times New Roman" panose="02020603050405020304" pitchFamily="18" charset="0"/>
              </a:rPr>
            </a:br>
            <a:r>
              <a:rPr lang="en-US" sz="1200" dirty="0">
                <a:latin typeface="Courier New" panose="02070309020205020404" pitchFamily="49" charset="0"/>
                <a:cs typeface="Courier New" panose="02070309020205020404" pitchFamily="49" charset="0"/>
              </a:rPr>
              <a:t>"Hello" </a:t>
            </a:r>
            <a:r>
              <a:rPr lang="en-US" sz="1200" dirty="0">
                <a:latin typeface="Times New Roman" panose="02020603050405020304" pitchFamily="18" charset="0"/>
                <a:cs typeface="Times New Roman" panose="02020603050405020304" pitchFamily="18" charset="0"/>
              </a:rPr>
              <a:t>(5 characters)</a:t>
            </a:r>
          </a:p>
          <a:p>
            <a:r>
              <a:rPr lang="en-US" sz="1200" b="1" dirty="0">
                <a:latin typeface="Times New Roman" panose="02020603050405020304" pitchFamily="18" charset="0"/>
                <a:cs typeface="Times New Roman" panose="02020603050405020304" pitchFamily="18" charset="0"/>
              </a:rPr>
              <a:t>Expected Result: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Program runs normally with no crash or memory issues.</a:t>
            </a:r>
          </a:p>
          <a:p>
            <a:r>
              <a:rPr lang="en-US" sz="1200" b="1" dirty="0">
                <a:latin typeface="Times New Roman" panose="02020603050405020304" pitchFamily="18" charset="0"/>
                <a:cs typeface="Times New Roman" panose="02020603050405020304" pitchFamily="18" charset="0"/>
              </a:rPr>
              <a:t>Actual Result: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Input was processed correctly without any unexpected behavior.</a:t>
            </a:r>
          </a:p>
          <a:p>
            <a:r>
              <a:rPr lang="en-US" sz="1200" b="1" dirty="0">
                <a:latin typeface="Times New Roman" panose="02020603050405020304" pitchFamily="18" charset="0"/>
                <a:cs typeface="Times New Roman" panose="02020603050405020304" pitchFamily="18" charset="0"/>
              </a:rPr>
              <a:t>Conclusion: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The application handles standard input safely.</a:t>
            </a:r>
          </a:p>
          <a:p>
            <a:r>
              <a:rPr lang="en-US" sz="1200" b="1" dirty="0">
                <a:latin typeface="Times New Roman" panose="02020603050405020304" pitchFamily="18" charset="0"/>
                <a:cs typeface="Times New Roman" panose="02020603050405020304" pitchFamily="18" charset="0"/>
              </a:rPr>
              <a:t>Code Snippet:</a:t>
            </a:r>
          </a:p>
          <a:p>
            <a:pPr marL="114300" indent="0">
              <a:buNone/>
            </a:pPr>
            <a:endParaRPr lang="en-US" sz="14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7E5180C0-F179-1BDF-7EEF-BC3F2B671A6F}"/>
              </a:ext>
            </a:extLst>
          </p:cNvPr>
          <p:cNvSpPr txBox="1"/>
          <p:nvPr/>
        </p:nvSpPr>
        <p:spPr>
          <a:xfrm>
            <a:off x="566973" y="5234063"/>
            <a:ext cx="6155102" cy="738664"/>
          </a:xfrm>
          <a:prstGeom prst="rect">
            <a:avLst/>
          </a:prstGeom>
          <a:solidFill>
            <a:schemeClr val="bg1">
              <a:lumMod val="75000"/>
            </a:schemeClr>
          </a:solidFill>
          <a:ln w="38100">
            <a:solidFill>
              <a:schemeClr val="bg1"/>
            </a:solidFill>
            <a:extLst>
              <a:ext uri="{C807C97D-BFC1-408E-A445-0C87EB9F89A2}">
                <ask:lineSketchStyleProps xmlns:ask="http://schemas.microsoft.com/office/drawing/2018/sketchyshapes" sd="1219033472">
                  <a:custGeom>
                    <a:avLst/>
                    <a:gdLst>
                      <a:gd name="connsiteX0" fmla="*/ 0 w 5772042"/>
                      <a:gd name="connsiteY0" fmla="*/ 0 h 738664"/>
                      <a:gd name="connsiteX1" fmla="*/ 5772042 w 5772042"/>
                      <a:gd name="connsiteY1" fmla="*/ 0 h 738664"/>
                      <a:gd name="connsiteX2" fmla="*/ 5772042 w 5772042"/>
                      <a:gd name="connsiteY2" fmla="*/ 738664 h 738664"/>
                      <a:gd name="connsiteX3" fmla="*/ 0 w 5772042"/>
                      <a:gd name="connsiteY3" fmla="*/ 738664 h 738664"/>
                      <a:gd name="connsiteX4" fmla="*/ 0 w 5772042"/>
                      <a:gd name="connsiteY4" fmla="*/ 0 h 73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042" h="738664" fill="none" extrusionOk="0">
                        <a:moveTo>
                          <a:pt x="0" y="0"/>
                        </a:moveTo>
                        <a:cubicBezTo>
                          <a:pt x="2580181" y="-49533"/>
                          <a:pt x="5190202" y="-14809"/>
                          <a:pt x="5772042" y="0"/>
                        </a:cubicBezTo>
                        <a:cubicBezTo>
                          <a:pt x="5728344" y="330288"/>
                          <a:pt x="5711580" y="639094"/>
                          <a:pt x="5772042" y="738664"/>
                        </a:cubicBezTo>
                        <a:cubicBezTo>
                          <a:pt x="3738709" y="690433"/>
                          <a:pt x="2716722" y="823119"/>
                          <a:pt x="0" y="738664"/>
                        </a:cubicBezTo>
                        <a:cubicBezTo>
                          <a:pt x="-44876" y="516532"/>
                          <a:pt x="-39280" y="144200"/>
                          <a:pt x="0" y="0"/>
                        </a:cubicBezTo>
                        <a:close/>
                      </a:path>
                      <a:path w="5772042" h="738664" stroke="0" extrusionOk="0">
                        <a:moveTo>
                          <a:pt x="0" y="0"/>
                        </a:moveTo>
                        <a:cubicBezTo>
                          <a:pt x="1188090" y="118645"/>
                          <a:pt x="4111816" y="116012"/>
                          <a:pt x="5772042" y="0"/>
                        </a:cubicBezTo>
                        <a:cubicBezTo>
                          <a:pt x="5782478" y="361308"/>
                          <a:pt x="5736742" y="443197"/>
                          <a:pt x="5772042" y="738664"/>
                        </a:cubicBezTo>
                        <a:cubicBezTo>
                          <a:pt x="3439194" y="873264"/>
                          <a:pt x="1887766" y="581468"/>
                          <a:pt x="0" y="738664"/>
                        </a:cubicBezTo>
                        <a:cubicBezTo>
                          <a:pt x="-13428" y="654006"/>
                          <a:pt x="48967" y="271149"/>
                          <a:pt x="0" y="0"/>
                        </a:cubicBezTo>
                        <a:close/>
                      </a:path>
                    </a:pathLst>
                  </a:custGeom>
                  <ask:type>
                    <ask:lineSketchNone/>
                  </ask:type>
                </ask:lineSketchStyleProps>
              </a:ext>
            </a:extLst>
          </a:ln>
        </p:spPr>
        <p:txBody>
          <a:bodyPr wrap="square" rtlCol="0">
            <a:spAutoFit/>
          </a:bodyPr>
          <a:lstStyle/>
          <a:p>
            <a:pPr marL="114300" indent="0">
              <a:buNone/>
            </a:pPr>
            <a:r>
              <a:rPr lang="en-US" sz="1400" dirty="0">
                <a:solidFill>
                  <a:schemeClr val="tx1"/>
                </a:solidFill>
                <a:latin typeface="Courier New" panose="02070309020205020404" pitchFamily="49" charset="0"/>
                <a:cs typeface="Courier New" panose="02070309020205020404" pitchFamily="49" charset="0"/>
              </a:rPr>
              <a:t>char buffer[20];</a:t>
            </a:r>
          </a:p>
          <a:p>
            <a:pPr marL="114300" indent="0">
              <a:buNone/>
            </a:pPr>
            <a:r>
              <a:rPr lang="en-US" sz="1400" dirty="0" err="1">
                <a:solidFill>
                  <a:schemeClr val="tx1"/>
                </a:solidFill>
                <a:latin typeface="Courier New" panose="02070309020205020404" pitchFamily="49" charset="0"/>
                <a:cs typeface="Courier New" panose="02070309020205020404" pitchFamily="49" charset="0"/>
              </a:rPr>
              <a:t>strncpy</a:t>
            </a:r>
            <a:r>
              <a:rPr lang="en-US" sz="1400" dirty="0">
                <a:solidFill>
                  <a:schemeClr val="tx1"/>
                </a:solidFill>
                <a:latin typeface="Courier New" panose="02070309020205020404" pitchFamily="49" charset="0"/>
                <a:cs typeface="Courier New" panose="02070309020205020404" pitchFamily="49" charset="0"/>
              </a:rPr>
              <a:t>(buffer, "Hello", </a:t>
            </a:r>
            <a:r>
              <a:rPr lang="en-US" sz="1400" dirty="0" err="1">
                <a:solidFill>
                  <a:schemeClr val="tx1"/>
                </a:solidFill>
                <a:latin typeface="Courier New" panose="02070309020205020404" pitchFamily="49" charset="0"/>
                <a:cs typeface="Courier New" panose="02070309020205020404" pitchFamily="49" charset="0"/>
              </a:rPr>
              <a:t>sizeof</a:t>
            </a:r>
            <a:r>
              <a:rPr lang="en-US" sz="1400" dirty="0">
                <a:solidFill>
                  <a:schemeClr val="tx1"/>
                </a:solidFill>
                <a:latin typeface="Courier New" panose="02070309020205020404" pitchFamily="49" charset="0"/>
                <a:cs typeface="Courier New" panose="02070309020205020404" pitchFamily="49" charset="0"/>
              </a:rPr>
              <a:t>(buffer) - 1);</a:t>
            </a:r>
          </a:p>
          <a:p>
            <a:pPr marL="114300" indent="0">
              <a:buNone/>
            </a:pPr>
            <a:r>
              <a:rPr lang="en-US" sz="1400" dirty="0">
                <a:solidFill>
                  <a:schemeClr val="tx1"/>
                </a:solidFill>
                <a:latin typeface="Courier New" panose="02070309020205020404" pitchFamily="49" charset="0"/>
                <a:cs typeface="Courier New" panose="02070309020205020404" pitchFamily="49" charset="0"/>
              </a:rPr>
              <a:t>buffer[19] = '\0’;</a:t>
            </a:r>
          </a:p>
        </p:txBody>
      </p:sp>
      <p:pic>
        <p:nvPicPr>
          <p:cNvPr id="24" name="Audio 23">
            <a:extLst>
              <a:ext uri="{FF2B5EF4-FFF2-40B4-BE49-F238E27FC236}">
                <a16:creationId xmlns:a16="http://schemas.microsoft.com/office/drawing/2014/main" id="{DDD7221D-A166-926A-D655-2AAEA3B895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2932688"/>
      </p:ext>
    </p:extLst>
  </p:cSld>
  <p:clrMapOvr>
    <a:masterClrMapping/>
  </p:clrMapOvr>
  <mc:AlternateContent xmlns:mc="http://schemas.openxmlformats.org/markup-compatibility/2006">
    <mc:Choice xmlns:p14="http://schemas.microsoft.com/office/powerpoint/2010/main" Requires="p14">
      <p:transition spd="slow" p14:dur="2000" advTm="29793"/>
    </mc:Choice>
    <mc:Fallback>
      <p:transition spd="slow" advTm="29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7495</TotalTime>
  <Words>2164</Words>
  <Application>Microsoft Macintosh PowerPoint</Application>
  <PresentationFormat>Widescreen</PresentationFormat>
  <Paragraphs>262</Paragraphs>
  <Slides>18</Slides>
  <Notes>13</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Courier New</vt:lpstr>
      <vt:lpstr>Arial</vt:lpstr>
      <vt:lpstr>Times New Roman</vt:lpstr>
      <vt:lpstr>Century Gothic</vt:lpstr>
      <vt:lpstr>Helvetica Neue</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Does the function handle a normal string safely?  </vt:lpstr>
      <vt:lpstr>What happens with maximum expected input length?</vt:lpstr>
      <vt:lpstr>Does the app crash with excessive input? </vt:lpstr>
      <vt:lpstr>Can input cause data overwrite in memory?</vt:lpstr>
      <vt:lpstr>AUTOMATION SUMMARY</vt:lpstr>
      <vt:lpstr>TOOLS</vt:lpstr>
      <vt:lpstr>RISKS AND BENEFITS</vt:lpstr>
      <vt:lpstr>Recommendations</vt:lpstr>
      <vt:lpstr>Conclusion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subject/>
  <dc:creator>Kathy Shields</dc:creator>
  <cp:keywords/>
  <dc:description/>
  <cp:lastModifiedBy>ben bennett</cp:lastModifiedBy>
  <cp:revision>6</cp:revision>
  <dcterms:created xsi:type="dcterms:W3CDTF">2020-08-19T17:59:24Z</dcterms:created>
  <dcterms:modified xsi:type="dcterms:W3CDTF">2025-04-24T16:00:01Z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